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295" r:id="rId2"/>
    <p:sldId id="282" r:id="rId3"/>
    <p:sldId id="389" r:id="rId4"/>
    <p:sldId id="392" r:id="rId5"/>
    <p:sldId id="391" r:id="rId6"/>
    <p:sldId id="386" r:id="rId7"/>
    <p:sldId id="283" r:id="rId8"/>
    <p:sldId id="285" r:id="rId9"/>
    <p:sldId id="384" r:id="rId10"/>
    <p:sldId id="385" r:id="rId11"/>
    <p:sldId id="388" r:id="rId12"/>
    <p:sldId id="374" r:id="rId13"/>
    <p:sldId id="393" r:id="rId14"/>
    <p:sldId id="372" r:id="rId15"/>
    <p:sldId id="376" r:id="rId16"/>
    <p:sldId id="377" r:id="rId17"/>
    <p:sldId id="378" r:id="rId18"/>
    <p:sldId id="396" r:id="rId19"/>
    <p:sldId id="380" r:id="rId20"/>
    <p:sldId id="382" r:id="rId21"/>
    <p:sldId id="397" r:id="rId22"/>
    <p:sldId id="395" r:id="rId23"/>
    <p:sldId id="394" r:id="rId24"/>
    <p:sldId id="381" r:id="rId25"/>
    <p:sldId id="387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195C5"/>
    <a:srgbClr val="00FF80"/>
    <a:srgbClr val="9EFF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4/11/11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ADC7-617C-D340-9C6F-87C7D1F5BF40}" type="slidenum">
              <a:rPr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4/11/11</a:t>
            </a:r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8C443-1F25-DA44-A5CC-D965DA4EB47B}" type="slidenum">
              <a:rPr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BFEE-0B03-B642-A76B-D6664F56CD1C}" type="slidenum">
              <a:rPr lang="fr-FR"/>
              <a:pPr/>
              <a:t>1</a:t>
            </a:fld>
            <a:endParaRPr lang="fr-F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F521E-A683-3441-90D4-E3F1EB34EF35}" type="slidenum">
              <a:rPr lang="fr-FR"/>
              <a:pPr/>
              <a:t>3</a:t>
            </a:fld>
            <a:endParaRPr lang="fr-FR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8C443-1F25-DA44-A5CC-D965DA4EB47B}" type="slidenum">
              <a:rPr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F40EE-9574-B145-A79A-38D056455F71}" type="slidenum">
              <a:rPr lang="fr-FR"/>
              <a:pPr/>
              <a:t>5</a:t>
            </a:fld>
            <a:endParaRPr lang="fr-FR"/>
          </a:p>
        </p:txBody>
      </p:sp>
      <p:sp>
        <p:nvSpPr>
          <p:cNvPr id="1136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8C443-1F25-DA44-A5CC-D965DA4EB47B}" type="slidenum">
              <a:rPr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286000" y="1"/>
            <a:ext cx="4495800" cy="274638"/>
          </a:xfrm>
          <a:prstGeom prst="rect">
            <a:avLst/>
          </a:prstGeo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9218" y="263966"/>
            <a:ext cx="8229600" cy="86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29600" y="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47E5-EF93-6740-BCF4-AE24F60C5B94}" type="slidenum">
              <a:rPr/>
              <a:pPr/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826" y="6492875"/>
            <a:ext cx="383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D. Rouan - LESIA - OHP - 26/09/13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1.pdf"/><Relationship Id="rId5" Type="http://schemas.openxmlformats.org/officeDocument/2006/relationships/image" Target="../media/image52.png"/><Relationship Id="rId6" Type="http://schemas.openxmlformats.org/officeDocument/2006/relationships/image" Target="../media/image53.pdf"/><Relationship Id="rId7" Type="http://schemas.openxmlformats.org/officeDocument/2006/relationships/image" Target="../media/image54.png"/><Relationship Id="rId8" Type="http://schemas.openxmlformats.org/officeDocument/2006/relationships/image" Target="../media/image43.pdf"/><Relationship Id="rId9" Type="http://schemas.openxmlformats.org/officeDocument/2006/relationships/image" Target="../media/image44.png"/><Relationship Id="rId10" Type="http://schemas.openxmlformats.org/officeDocument/2006/relationships/image" Target="../media/image55.png"/><Relationship Id="rId1" Type="http://schemas.openxmlformats.org/officeDocument/2006/relationships/video" Target="file://localhost/Users/danielr/Docs/films/Mise_a_plat.m4v" TargetMode="Externa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E72ED-208A-3A44-ACA1-939B47C3B491}" type="slidenum">
              <a:rPr lang="fr-FR"/>
              <a:pPr/>
              <a:t>1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46587" y="6574219"/>
            <a:ext cx="6490104" cy="283781"/>
          </a:xfrm>
        </p:spPr>
        <p:txBody>
          <a:bodyPr/>
          <a:lstStyle/>
          <a:p>
            <a:r>
              <a:rPr lang="fr-FR"/>
              <a:t>D. Rouan - LESIA - OHP - 26/09/13</a:t>
            </a: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78710" y="988200"/>
            <a:ext cx="87518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i="1" smtClean="0">
                <a:solidFill>
                  <a:schemeClr val="accent2"/>
                </a:solidFill>
              </a:rPr>
              <a:t>Diophantine optics in interferometry:</a:t>
            </a:r>
          </a:p>
          <a:p>
            <a:pPr algn="ctr"/>
            <a:r>
              <a:rPr lang="fr-FR" sz="4400" i="1" smtClean="0">
                <a:solidFill>
                  <a:schemeClr val="accent2"/>
                </a:solidFill>
              </a:rPr>
              <a:t>Laboratory performances of the </a:t>
            </a:r>
          </a:p>
          <a:p>
            <a:pPr algn="ctr"/>
            <a:r>
              <a:rPr lang="fr-FR" sz="4400" i="1" smtClean="0">
                <a:solidFill>
                  <a:schemeClr val="accent2"/>
                </a:solidFill>
              </a:rPr>
              <a:t>chessboard phase shifter</a:t>
            </a:r>
          </a:p>
          <a:p>
            <a:pPr algn="ctr"/>
            <a:endParaRPr lang="fr-FR" sz="280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9" name="Image 8" descr="chessb-mirror-goo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6" y="5206610"/>
            <a:ext cx="3907809" cy="136928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33910" y="4105162"/>
            <a:ext cx="6910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Daniel Rouan</a:t>
            </a:r>
            <a:r>
              <a:rPr lang="fr-FR"/>
              <a:t>, Damien Pickel, Jean-Michel Reess, Olivier Dupuis – LESIA  </a:t>
            </a:r>
          </a:p>
          <a:p>
            <a:r>
              <a:rPr lang="fr-FR"/>
              <a:t>Didier Pelat – LUTH</a:t>
            </a:r>
          </a:p>
          <a:p>
            <a:r>
              <a:rPr lang="fr-FR"/>
              <a:t>Fanny Chemla, Mathieu Cohen – GEPI</a:t>
            </a:r>
            <a:br>
              <a:rPr lang="fr-FR"/>
            </a:br>
            <a:r>
              <a:rPr lang="fr-FR"/>
              <a:t>   </a:t>
            </a:r>
          </a:p>
          <a:p>
            <a:pPr algn="ctr"/>
            <a:r>
              <a:rPr lang="fr-FR"/>
              <a:t>Observatoire de Paris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Deep nulling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83" y="1118121"/>
            <a:ext cx="8476915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In a Bracewell nulling interferometer, the stellar disk is resolved ➜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leaks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of light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To obtain a deep and </a:t>
            </a:r>
            <a:r>
              <a:rPr lang="fr-FR" dirty="0">
                <a:solidFill>
                  <a:srgbClr val="F79646"/>
                </a:solidFill>
                <a:ea typeface="ＭＳ Ｐゴシック" pitchFamily="-65" charset="-128"/>
                <a:cs typeface="ＭＳ Ｐゴシック" pitchFamily="-65" charset="-128"/>
              </a:rPr>
              <a:t>flat nulling function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 a multi-telescopes interferometer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distribute the  telescopes with a </a:t>
            </a:r>
            <a:r>
              <a:rPr lang="fr-FR" dirty="0">
                <a:solidFill>
                  <a:srgbClr val="000000"/>
                </a:solidFill>
                <a:latin typeface="Symbol Proportional BT" charset="2"/>
                <a:ea typeface="ＭＳ Ｐゴシック" pitchFamily="-65" charset="-128"/>
                <a:cs typeface="Symbol Proportional BT" charset="2"/>
              </a:rPr>
              <a:t>p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phase shift according to the Prouhet-Thué-Morse series  0110100110010110… 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nulling varies then as </a:t>
            </a:r>
            <a:r>
              <a:rPr lang="fr-FR" dirty="0">
                <a:solidFill>
                  <a:srgbClr val="000000"/>
                </a:solidFill>
                <a:latin typeface="Symbol Proportional BT" charset="2"/>
                <a:ea typeface="ＭＳ Ｐゴシック" pitchFamily="-65" charset="-128"/>
                <a:cs typeface="Symbol Proportional BT" charset="2"/>
              </a:rPr>
              <a:t>q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n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with n as high as wished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coefficients of the Taylor development of  the complex amplitude vanish thanks to diophantine relations between sums of powers of 2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L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first integers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lang="fr-FR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1  1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lang="fr-FR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1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0  0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lang="fr-FR" dirty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1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…   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>
                <a:solidFill>
                  <a:srgbClr val="FF0000"/>
                </a:solidFill>
              </a:rPr>
              <a:t>1  </a:t>
            </a:r>
            <a:r>
              <a:rPr lang="fr-FR">
                <a:solidFill>
                  <a:srgbClr val="008000"/>
                </a:solidFill>
              </a:rPr>
              <a:t>2  3</a:t>
            </a:r>
            <a:r>
              <a:rPr lang="fr-FR">
                <a:solidFill>
                  <a:srgbClr val="00FF80"/>
                </a:solidFill>
              </a:rPr>
              <a:t>  </a:t>
            </a:r>
            <a:r>
              <a:rPr lang="fr-FR">
                <a:solidFill>
                  <a:srgbClr val="FF0000"/>
                </a:solidFill>
              </a:rPr>
              <a:t>4  </a:t>
            </a:r>
            <a:r>
              <a:rPr lang="fr-FR">
                <a:solidFill>
                  <a:srgbClr val="008000"/>
                </a:solidFill>
              </a:rPr>
              <a:t>5</a:t>
            </a:r>
            <a:r>
              <a:rPr lang="fr-FR">
                <a:solidFill>
                  <a:srgbClr val="00FF80"/>
                </a:solidFill>
              </a:rPr>
              <a:t>  </a:t>
            </a:r>
            <a:r>
              <a:rPr lang="fr-FR">
                <a:solidFill>
                  <a:srgbClr val="FF0000"/>
                </a:solidFill>
              </a:rPr>
              <a:t>6  7</a:t>
            </a:r>
            <a:r>
              <a:rPr lang="fr-FR">
                <a:solidFill>
                  <a:srgbClr val="00FF80"/>
                </a:solidFill>
              </a:rPr>
              <a:t>  </a:t>
            </a:r>
            <a:r>
              <a:rPr lang="fr-FR">
                <a:solidFill>
                  <a:srgbClr val="008000"/>
                </a:solidFill>
              </a:rPr>
              <a:t>8</a:t>
            </a:r>
            <a:r>
              <a:rPr lang="fr-FR"/>
              <a:t> …  2</a:t>
            </a:r>
            <a:r>
              <a:rPr lang="fr-FR" baseline="30000"/>
              <a:t>L               </a:t>
            </a:r>
            <a:r>
              <a:rPr lang="fr-FR"/>
              <a:t>∑</a:t>
            </a:r>
            <a:r>
              <a:rPr lang="fr-FR">
                <a:solidFill>
                  <a:srgbClr val="FF0000"/>
                </a:solidFill>
              </a:rPr>
              <a:t>n</a:t>
            </a:r>
            <a:r>
              <a:rPr lang="fr-FR" baseline="-25000">
                <a:solidFill>
                  <a:srgbClr val="FF0000"/>
                </a:solidFill>
              </a:rPr>
              <a:t>k</a:t>
            </a:r>
            <a:r>
              <a:rPr lang="fr-FR" baseline="30000">
                <a:solidFill>
                  <a:srgbClr val="FF0000"/>
                </a:solidFill>
              </a:rPr>
              <a:t>p</a:t>
            </a:r>
            <a:r>
              <a:rPr lang="fr-FR">
                <a:solidFill>
                  <a:srgbClr val="FF0000"/>
                </a:solidFill>
              </a:rPr>
              <a:t> = </a:t>
            </a:r>
            <a:r>
              <a:rPr lang="fr-FR"/>
              <a:t>∑</a:t>
            </a:r>
            <a:r>
              <a:rPr lang="fr-FR">
                <a:solidFill>
                  <a:srgbClr val="008000"/>
                </a:solidFill>
              </a:rPr>
              <a:t>m</a:t>
            </a:r>
            <a:r>
              <a:rPr lang="fr-FR" baseline="-25000">
                <a:solidFill>
                  <a:srgbClr val="008000"/>
                </a:solidFill>
              </a:rPr>
              <a:t>k</a:t>
            </a:r>
            <a:r>
              <a:rPr lang="fr-FR" baseline="30000">
                <a:solidFill>
                  <a:srgbClr val="008000"/>
                </a:solidFill>
              </a:rPr>
              <a:t>p </a:t>
            </a:r>
            <a:r>
              <a:rPr lang="fr-FR">
                <a:solidFill>
                  <a:srgbClr val="FF0000"/>
                </a:solidFill>
              </a:rPr>
              <a:t>           </a:t>
            </a:r>
            <a:r>
              <a:rPr lang="fr-FR">
                <a:solidFill>
                  <a:srgbClr val="000000"/>
                </a:solidFill>
              </a:rPr>
              <a:t>for all   p</a:t>
            </a:r>
            <a:r>
              <a:rPr lang="fr-FR"/>
              <a:t> &lt; L-1</a:t>
            </a:r>
            <a:r>
              <a:rPr lang="fr-FR">
                <a:solidFill>
                  <a:srgbClr val="FF0000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10</a:t>
            </a:fld>
            <a:endParaRPr lang="en-GB"/>
          </a:p>
        </p:txBody>
      </p: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5374052" y="5127891"/>
            <a:ext cx="434975" cy="458787"/>
            <a:chOff x="672" y="3263"/>
            <a:chExt cx="274" cy="289"/>
          </a:xfrm>
        </p:grpSpPr>
        <p:cxnSp>
          <p:nvCxnSpPr>
            <p:cNvPr id="53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808" y="3127"/>
              <a:ext cx="1" cy="274"/>
            </a:xfrm>
            <a:prstGeom prst="bentConnector3">
              <a:avLst>
                <a:gd name="adj1" fmla="val 145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720" y="3408"/>
              <a:ext cx="144" cy="144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6364652" y="5129478"/>
            <a:ext cx="434975" cy="457200"/>
            <a:chOff x="1296" y="3264"/>
            <a:chExt cx="274" cy="288"/>
          </a:xfrm>
        </p:grpSpPr>
        <p:cxnSp>
          <p:nvCxnSpPr>
            <p:cNvPr id="56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432" y="3128"/>
              <a:ext cx="1" cy="274"/>
            </a:xfrm>
            <a:prstGeom prst="bentConnector3">
              <a:avLst>
                <a:gd name="adj1" fmla="val 145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1344" y="3408"/>
              <a:ext cx="144" cy="144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16"/>
          <p:cNvGrpSpPr>
            <a:grpSpLocks/>
          </p:cNvGrpSpPr>
          <p:nvPr/>
        </p:nvGrpSpPr>
        <p:grpSpPr bwMode="auto">
          <a:xfrm>
            <a:off x="5566176" y="5594622"/>
            <a:ext cx="990600" cy="449263"/>
            <a:chOff x="793" y="3557"/>
            <a:chExt cx="624" cy="283"/>
          </a:xfrm>
        </p:grpSpPr>
        <p:cxnSp>
          <p:nvCxnSpPr>
            <p:cNvPr id="59" name="AutoShape 17"/>
            <p:cNvCxnSpPr>
              <a:cxnSpLocks noChangeShapeType="1"/>
              <a:stCxn id="54" idx="4"/>
              <a:endCxn id="57" idx="4"/>
            </p:cNvCxnSpPr>
            <p:nvPr/>
          </p:nvCxnSpPr>
          <p:spPr bwMode="auto">
            <a:xfrm rot="16200000" flipH="1">
              <a:off x="1104" y="3246"/>
              <a:ext cx="1" cy="624"/>
            </a:xfrm>
            <a:prstGeom prst="bentConnector3">
              <a:avLst>
                <a:gd name="adj1" fmla="val 143954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0" name="AutoShape 18"/>
            <p:cNvSpPr>
              <a:spLocks noChangeArrowheads="1"/>
            </p:cNvSpPr>
            <p:nvPr/>
          </p:nvSpPr>
          <p:spPr bwMode="auto">
            <a:xfrm>
              <a:off x="1056" y="3696"/>
              <a:ext cx="144" cy="144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5145452" y="4748478"/>
            <a:ext cx="3863975" cy="381000"/>
            <a:chOff x="5145452" y="4748478"/>
            <a:chExt cx="3863975" cy="3810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5145452" y="4748478"/>
              <a:ext cx="892175" cy="381000"/>
              <a:chOff x="3552" y="1921"/>
              <a:chExt cx="562" cy="240"/>
            </a:xfrm>
          </p:grpSpPr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>
                    <a:lum bright="36000"/>
                  </a:blip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>
                    <a:lum bright="36000"/>
                  </a:blip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552" y="1921"/>
                <a:ext cx="288" cy="239"/>
              </a:xfrm>
              <a:prstGeom prst="rect">
                <a:avLst/>
              </a:prstGeom>
              <a:noFill/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826" y="1922"/>
                <a:ext cx="288" cy="239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6136052" y="4748478"/>
              <a:ext cx="914400" cy="379413"/>
              <a:chOff x="2256" y="3552"/>
              <a:chExt cx="576" cy="239"/>
            </a:xfrm>
          </p:grpSpPr>
          <p:pic>
            <p:nvPicPr>
              <p:cNvPr id="50" name="Picture 8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>
                    <a:lum bright="36000"/>
                  </a:blip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>
                    <a:lum bright="36000"/>
                  </a:blip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44" y="3552"/>
                <a:ext cx="288" cy="239"/>
              </a:xfrm>
              <a:prstGeom prst="rect">
                <a:avLst/>
              </a:prstGeom>
              <a:noFill/>
            </p:spPr>
          </p:pic>
          <p:pic>
            <p:nvPicPr>
              <p:cNvPr id="51" name="Picture 9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56" y="3552"/>
                <a:ext cx="288" cy="239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21"/>
            <p:cNvGrpSpPr>
              <a:grpSpLocks/>
            </p:cNvGrpSpPr>
            <p:nvPr/>
          </p:nvGrpSpPr>
          <p:grpSpPr bwMode="auto">
            <a:xfrm>
              <a:off x="8117252" y="4748478"/>
              <a:ext cx="892175" cy="381000"/>
              <a:chOff x="3552" y="1921"/>
              <a:chExt cx="562" cy="240"/>
            </a:xfrm>
          </p:grpSpPr>
          <p:pic>
            <p:nvPicPr>
              <p:cNvPr id="73" name="Picture 22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>
                    <a:lum bright="36000"/>
                  </a:blip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>
                    <a:lum bright="36000"/>
                  </a:blip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552" y="1921"/>
                <a:ext cx="288" cy="239"/>
              </a:xfrm>
              <a:prstGeom prst="rect">
                <a:avLst/>
              </a:prstGeom>
              <a:noFill/>
            </p:spPr>
          </p:pic>
          <p:pic>
            <p:nvPicPr>
              <p:cNvPr id="74" name="Picture 23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826" y="1922"/>
                <a:ext cx="288" cy="239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Group 24"/>
            <p:cNvGrpSpPr>
              <a:grpSpLocks/>
            </p:cNvGrpSpPr>
            <p:nvPr/>
          </p:nvGrpSpPr>
          <p:grpSpPr bwMode="auto">
            <a:xfrm>
              <a:off x="7126652" y="4748478"/>
              <a:ext cx="914400" cy="379413"/>
              <a:chOff x="2256" y="3552"/>
              <a:chExt cx="576" cy="239"/>
            </a:xfrm>
          </p:grpSpPr>
          <p:pic>
            <p:nvPicPr>
              <p:cNvPr id="71" name="Picture 25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>
                    <a:lum bright="36000"/>
                  </a:blip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>
                    <a:lum bright="36000"/>
                  </a:blip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44" y="3552"/>
                <a:ext cx="288" cy="239"/>
              </a:xfrm>
              <a:prstGeom prst="rect">
                <a:avLst/>
              </a:prstGeom>
              <a:noFill/>
            </p:spPr>
          </p:pic>
          <p:pic>
            <p:nvPicPr>
              <p:cNvPr id="72" name="Picture 26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56" y="3552"/>
                <a:ext cx="288" cy="23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0" name="Grouper 39"/>
          <p:cNvGrpSpPr/>
          <p:nvPr/>
        </p:nvGrpSpPr>
        <p:grpSpPr>
          <a:xfrm>
            <a:off x="7354458" y="5130272"/>
            <a:ext cx="1425575" cy="913606"/>
            <a:chOff x="7354458" y="5130272"/>
            <a:chExt cx="1425575" cy="913606"/>
          </a:xfrm>
        </p:grpSpPr>
        <p:cxnSp>
          <p:nvCxnSpPr>
            <p:cNvPr id="66" name="AutoShape 27"/>
            <p:cNvCxnSpPr>
              <a:cxnSpLocks noChangeShapeType="1"/>
            </p:cNvCxnSpPr>
            <p:nvPr/>
          </p:nvCxnSpPr>
          <p:spPr bwMode="auto">
            <a:xfrm rot="16200000" flipH="1">
              <a:off x="7571152" y="4913578"/>
              <a:ext cx="1588" cy="434975"/>
            </a:xfrm>
            <a:prstGeom prst="bentConnector3">
              <a:avLst>
                <a:gd name="adj1" fmla="val 145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7" name="AutoShape 28"/>
            <p:cNvCxnSpPr>
              <a:cxnSpLocks noChangeShapeType="1"/>
            </p:cNvCxnSpPr>
            <p:nvPr/>
          </p:nvCxnSpPr>
          <p:spPr bwMode="auto">
            <a:xfrm rot="16200000" flipH="1">
              <a:off x="8561752" y="4913578"/>
              <a:ext cx="1588" cy="434975"/>
            </a:xfrm>
            <a:prstGeom prst="bentConnector3">
              <a:avLst>
                <a:gd name="adj1" fmla="val 145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8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8077564" y="5092966"/>
              <a:ext cx="1588" cy="990600"/>
            </a:xfrm>
            <a:prstGeom prst="bent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9" name="AutoShape 30"/>
            <p:cNvSpPr>
              <a:spLocks noChangeArrowheads="1"/>
            </p:cNvSpPr>
            <p:nvPr/>
          </p:nvSpPr>
          <p:spPr bwMode="auto">
            <a:xfrm>
              <a:off x="7431452" y="5358078"/>
              <a:ext cx="228600" cy="228600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8422052" y="5358078"/>
              <a:ext cx="228600" cy="228600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AutoShape 32"/>
            <p:cNvSpPr>
              <a:spLocks noChangeArrowheads="1"/>
            </p:cNvSpPr>
            <p:nvPr/>
          </p:nvSpPr>
          <p:spPr bwMode="auto">
            <a:xfrm>
              <a:off x="7964852" y="5815278"/>
              <a:ext cx="228600" cy="228600"/>
            </a:xfrm>
            <a:prstGeom prst="flowChar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75" name="AutoShape 33"/>
          <p:cNvCxnSpPr>
            <a:cxnSpLocks noChangeShapeType="1"/>
          </p:cNvCxnSpPr>
          <p:nvPr/>
        </p:nvCxnSpPr>
        <p:spPr bwMode="auto">
          <a:xfrm rot="16200000" flipH="1">
            <a:off x="7087758" y="5054072"/>
            <a:ext cx="1588" cy="19812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7028227" y="627247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5">
            <a:lum bright="-68000" contrast="78000"/>
          </a:blip>
          <a:srcRect/>
          <a:stretch>
            <a:fillRect/>
          </a:stretch>
        </p:blipFill>
        <p:spPr bwMode="auto">
          <a:xfrm>
            <a:off x="706501" y="4563527"/>
            <a:ext cx="2194560" cy="1974850"/>
          </a:xfrm>
          <a:prstGeom prst="rect">
            <a:avLst/>
          </a:prstGeom>
          <a:noFill/>
        </p:spPr>
      </p:pic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1201888" y="5579758"/>
            <a:ext cx="1295400" cy="893160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83137"/>
                  <a:invGamma/>
                  <a:alpha val="28000"/>
                </a:srgbClr>
              </a:gs>
              <a:gs pos="50000">
                <a:srgbClr val="FFFF00">
                  <a:alpha val="64000"/>
                </a:srgbClr>
              </a:gs>
              <a:gs pos="100000">
                <a:srgbClr val="FFFF00">
                  <a:gamma/>
                  <a:shade val="83137"/>
                  <a:invGamma/>
                  <a:alpha val="28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>
              <a:solidFill>
                <a:srgbClr val="FFFF00"/>
              </a:solidFill>
              <a:latin typeface="Times New Roman" pitchFamily="-65" charset="0"/>
            </a:endParaRPr>
          </a:p>
        </p:txBody>
      </p:sp>
      <p:pic>
        <p:nvPicPr>
          <p:cNvPr id="81" name="Picture 1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6201" y="3987519"/>
            <a:ext cx="3644900" cy="574675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1" name="Image 40" descr="leak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214" y="4564245"/>
            <a:ext cx="2209800" cy="200660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5166991" y="4515911"/>
            <a:ext cx="3810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</a:t>
            </a:r>
            <a:r>
              <a:rPr lang="en-GB" sz="1400">
                <a:solidFill>
                  <a:srgbClr val="FF0000"/>
                </a:solidFill>
                <a:latin typeface="Symbol Proportional BT" charset="2"/>
                <a:cs typeface="Symbol Proportional BT" charset="2"/>
              </a:rPr>
              <a:t>p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</a:t>
            </a:r>
            <a:r>
              <a:rPr lang="en-GB" sz="1400">
                <a:solidFill>
                  <a:srgbClr val="008000"/>
                </a:solidFill>
                <a:latin typeface="Symbol Proportional BT" charset="2"/>
                <a:cs typeface="Symbol Proportional BT" charset="2"/>
              </a:rPr>
              <a:t>0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  </a:t>
            </a:r>
            <a:r>
              <a:rPr lang="en-GB" sz="1400">
                <a:solidFill>
                  <a:srgbClr val="008000"/>
                </a:solidFill>
                <a:latin typeface="Symbol Proportional BT" charset="2"/>
                <a:cs typeface="Symbol Proportional BT" charset="2"/>
              </a:rPr>
              <a:t>0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</a:t>
            </a:r>
            <a:r>
              <a:rPr lang="en-GB" sz="1400">
                <a:solidFill>
                  <a:srgbClr val="FF0000"/>
                </a:solidFill>
                <a:latin typeface="Symbol Proportional BT" charset="2"/>
                <a:cs typeface="Symbol Proportional BT" charset="2"/>
              </a:rPr>
              <a:t>p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  </a:t>
            </a:r>
            <a:r>
              <a:rPr lang="en-GB" sz="1400">
                <a:solidFill>
                  <a:srgbClr val="008000"/>
                </a:solidFill>
                <a:latin typeface="Symbol Proportional BT" charset="2"/>
                <a:cs typeface="Symbol Proportional BT" charset="2"/>
              </a:rPr>
              <a:t>0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</a:t>
            </a:r>
            <a:r>
              <a:rPr lang="en-GB" sz="1400">
                <a:solidFill>
                  <a:srgbClr val="FF0000"/>
                </a:solidFill>
                <a:latin typeface="Symbol Proportional BT" charset="2"/>
                <a:cs typeface="Symbol Proportional BT" charset="2"/>
              </a:rPr>
              <a:t>p          p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   </a:t>
            </a:r>
            <a:r>
              <a:rPr lang="en-GB" sz="1400">
                <a:solidFill>
                  <a:srgbClr val="008000"/>
                </a:solidFill>
                <a:latin typeface="Symbol Proportional BT" charset="2"/>
                <a:cs typeface="Symbol Proportional BT" charset="2"/>
              </a:rPr>
              <a:t>0</a:t>
            </a:r>
            <a:r>
              <a:rPr lang="en-GB" sz="1400">
                <a:solidFill>
                  <a:srgbClr val="0000FF"/>
                </a:solidFill>
                <a:latin typeface="Symbol Proportional BT" charset="2"/>
                <a:cs typeface="Symbol Proportional BT" charset="2"/>
              </a:rPr>
              <a:t>     </a:t>
            </a:r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>
          <a:xfrm>
            <a:off x="0" y="6585836"/>
            <a:ext cx="5466402" cy="272164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6" grpId="0" animBg="1"/>
      <p:bldP spid="80" grpId="0" animBg="1" autoUpdateAnimBg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11</a:t>
            </a:fld>
            <a:endParaRPr lang="en-GB"/>
          </a:p>
        </p:txBody>
      </p:sp>
      <p:sp>
        <p:nvSpPr>
          <p:cNvPr id="5" name="Rounded Rectangle 18"/>
          <p:cNvSpPr/>
          <p:nvPr/>
        </p:nvSpPr>
        <p:spPr bwMode="auto">
          <a:xfrm>
            <a:off x="914400" y="1519778"/>
            <a:ext cx="7411403" cy="3441213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Quasi-a</a:t>
            </a: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chromatic phase shift in a </a:t>
            </a:r>
            <a:b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nulling interferometer  </a:t>
            </a:r>
            <a:b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(diophantine) chessboard </a:t>
            </a:r>
            <a:b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phase shifter 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chessboard phase shifter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478" y="1079985"/>
            <a:ext cx="8476915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 new concept of achromatic phase shifter : the achromatic chessboard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sz="1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     (Rouan &amp; Pelat, A&amp;A 2008 ; Pelat, Rouan, Pickel,  A&amp;A 2010 ; Pickel, Pelat, Rouan et al. , A&amp;A 2013)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Based on a single optical device and some unforeseen application of diophantine equations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wavefront is divided into many sub-pupils with two “chessboards” of phase-shifting cells, each producing an opd : an even or odd multiple of o/2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proper distribution of opd produces the </a:t>
            </a:r>
            <a:r>
              <a:rPr lang="fr-FR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quasi-achromatization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Main assets : makes the arms of the interferometer  fully symmetric; uses a unique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simple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component that can be in bulk optics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12</a:t>
            </a:fld>
            <a:endParaRPr lang="en-GB"/>
          </a:p>
        </p:txBody>
      </p:sp>
      <p:pic>
        <p:nvPicPr>
          <p:cNvPr id="7" name="Image 6" descr="Imag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51" y="3907638"/>
            <a:ext cx="3549084" cy="27766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Image 7" descr="Imag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34" y="4006389"/>
            <a:ext cx="3987864" cy="23414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opd distribution : some mathematics…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494" y="1130193"/>
            <a:ext cx="8476915" cy="204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If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= ( −1)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λo /λ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≡ e 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iπλo /λ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cell with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opd =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k λ</a:t>
            </a:r>
            <a:r>
              <a:rPr lang="fr-FR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/2 has a complex amplitude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For a basic Bracewell (one cell per chessboard) the amplitude is  Λ = 1 +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z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That is λ = λ</a:t>
            </a:r>
            <a:r>
              <a:rPr lang="fr-FR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induces a </a:t>
            </a:r>
            <a:r>
              <a:rPr lang="fr-FR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root of order one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on Λ.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To obtain a flat Λ around λ</a:t>
            </a:r>
            <a:r>
              <a:rPr lang="fr-FR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 let’s produce a multiple root :  </a:t>
            </a:r>
            <a:r>
              <a:rPr lang="fr-FR" smtClean="0"/>
              <a:t>Λ = (1 + </a:t>
            </a:r>
            <a:r>
              <a:rPr lang="fr-FR" i="1" smtClean="0"/>
              <a:t>z</a:t>
            </a:r>
            <a:r>
              <a:rPr lang="fr-FR" smtClean="0"/>
              <a:t>)</a:t>
            </a:r>
            <a:r>
              <a:rPr lang="fr-FR" baseline="30000" smtClean="0"/>
              <a:t>n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The higher </a:t>
            </a:r>
            <a:r>
              <a:rPr lang="fr-FR" i="1" smtClean="0"/>
              <a:t>n</a:t>
            </a:r>
            <a:r>
              <a:rPr lang="fr-FR" smtClean="0"/>
              <a:t> the deeper the nulling vs λ  around λ</a:t>
            </a:r>
            <a:r>
              <a:rPr lang="fr-FR" baseline="-25000" smtClean="0"/>
              <a:t>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pic>
        <p:nvPicPr>
          <p:cNvPr id="7" name="Image 6" descr="plot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3" y="3342276"/>
            <a:ext cx="4176817" cy="3341453"/>
          </a:xfrm>
          <a:prstGeom prst="rect">
            <a:avLst/>
          </a:prstGeom>
        </p:spPr>
      </p:pic>
      <p:pic>
        <p:nvPicPr>
          <p:cNvPr id="9" name="Image 8" descr="plot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266" y="3362913"/>
            <a:ext cx="4145594" cy="331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opd distribution : some mathematics…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494" y="1130194"/>
            <a:ext cx="8476915" cy="136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The number of cells of a given phase shift is then given by the binomial coefﬁcients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E.g. for n = 3, we get (1 + z)</a:t>
            </a:r>
            <a:r>
              <a:rPr lang="fr-FR" baseline="30000" smtClean="0"/>
              <a:t>3</a:t>
            </a:r>
            <a:r>
              <a:rPr lang="fr-FR" smtClean="0"/>
              <a:t> = </a:t>
            </a:r>
            <a:r>
              <a:rPr lang="fr-FR" smtClean="0">
                <a:solidFill>
                  <a:srgbClr val="FF0000"/>
                </a:solidFill>
              </a:rPr>
              <a:t>1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3z</a:t>
            </a:r>
            <a:r>
              <a:rPr lang="fr-FR" smtClean="0"/>
              <a:t> + </a:t>
            </a:r>
            <a:r>
              <a:rPr lang="fr-FR" smtClean="0">
                <a:solidFill>
                  <a:srgbClr val="FF0000"/>
                </a:solidFill>
              </a:rPr>
              <a:t>3z</a:t>
            </a:r>
            <a:r>
              <a:rPr lang="fr-FR" baseline="30000" smtClean="0">
                <a:solidFill>
                  <a:srgbClr val="FF0000"/>
                </a:solidFill>
              </a:rPr>
              <a:t>2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z</a:t>
            </a:r>
            <a:r>
              <a:rPr lang="fr-FR" baseline="30000" smtClean="0">
                <a:solidFill>
                  <a:srgbClr val="008000"/>
                </a:solidFill>
              </a:rPr>
              <a:t>3 </a:t>
            </a:r>
            <a:r>
              <a:rPr lang="fr-FR" smtClean="0">
                <a:solidFill>
                  <a:srgbClr val="008000"/>
                </a:solidFill>
              </a:rPr>
              <a:t>= </a:t>
            </a:r>
            <a:r>
              <a:rPr lang="fr-FR" smtClean="0">
                <a:solidFill>
                  <a:srgbClr val="FF0000"/>
                </a:solidFill>
              </a:rPr>
              <a:t>1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z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z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z</a:t>
            </a:r>
            <a:r>
              <a:rPr lang="fr-FR" smtClean="0"/>
              <a:t> + </a:t>
            </a:r>
            <a:r>
              <a:rPr lang="fr-FR" smtClean="0">
                <a:solidFill>
                  <a:srgbClr val="FF0000"/>
                </a:solidFill>
              </a:rPr>
              <a:t>z</a:t>
            </a:r>
            <a:r>
              <a:rPr lang="fr-FR" baseline="30000" smtClean="0">
                <a:solidFill>
                  <a:srgbClr val="FF0000"/>
                </a:solidFill>
              </a:rPr>
              <a:t>2</a:t>
            </a:r>
            <a:r>
              <a:rPr lang="fr-FR" smtClean="0"/>
              <a:t> + </a:t>
            </a:r>
            <a:r>
              <a:rPr lang="fr-FR" smtClean="0">
                <a:solidFill>
                  <a:srgbClr val="FF0000"/>
                </a:solidFill>
              </a:rPr>
              <a:t>z</a:t>
            </a:r>
            <a:r>
              <a:rPr lang="fr-FR" baseline="30000" smtClean="0">
                <a:solidFill>
                  <a:srgbClr val="FF0000"/>
                </a:solidFill>
              </a:rPr>
              <a:t>2</a:t>
            </a:r>
            <a:r>
              <a:rPr lang="fr-FR" smtClean="0"/>
              <a:t> + </a:t>
            </a:r>
            <a:r>
              <a:rPr lang="fr-FR" smtClean="0">
                <a:solidFill>
                  <a:srgbClr val="FF0000"/>
                </a:solidFill>
              </a:rPr>
              <a:t>z</a:t>
            </a:r>
            <a:r>
              <a:rPr lang="fr-FR" baseline="30000" smtClean="0">
                <a:solidFill>
                  <a:srgbClr val="FF0000"/>
                </a:solidFill>
              </a:rPr>
              <a:t>2</a:t>
            </a:r>
            <a:r>
              <a:rPr lang="fr-FR" smtClean="0"/>
              <a:t> + </a:t>
            </a:r>
            <a:r>
              <a:rPr lang="fr-FR" smtClean="0">
                <a:solidFill>
                  <a:srgbClr val="008000"/>
                </a:solidFill>
              </a:rPr>
              <a:t>z</a:t>
            </a:r>
            <a:r>
              <a:rPr lang="fr-FR" baseline="30000" smtClean="0">
                <a:solidFill>
                  <a:srgbClr val="008000"/>
                </a:solidFill>
              </a:rPr>
              <a:t>3 </a:t>
            </a:r>
            <a:r>
              <a:rPr lang="fr-FR" smtClean="0">
                <a:solidFill>
                  <a:srgbClr val="008000"/>
                </a:solidFill>
              </a:rPr>
              <a:t>     </a:t>
            </a:r>
            <a:r>
              <a:rPr lang="fr-FR" smtClean="0"/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 1 cell of opd  </a:t>
            </a:r>
            <a:r>
              <a:rPr lang="fr-FR" smtClean="0">
                <a:solidFill>
                  <a:srgbClr val="FF0000"/>
                </a:solidFill>
              </a:rPr>
              <a:t>0</a:t>
            </a:r>
            <a:r>
              <a:rPr lang="fr-FR" smtClean="0"/>
              <a:t>, 3 of </a:t>
            </a:r>
            <a:r>
              <a:rPr lang="fr-FR" smtClean="0">
                <a:solidFill>
                  <a:srgbClr val="008000"/>
                </a:solidFill>
              </a:rPr>
              <a:t>λ0 /2</a:t>
            </a:r>
            <a:r>
              <a:rPr lang="fr-FR" smtClean="0"/>
              <a:t>, 3 of </a:t>
            </a:r>
            <a:r>
              <a:rPr lang="fr-FR" smtClean="0">
                <a:solidFill>
                  <a:srgbClr val="FF0000"/>
                </a:solidFill>
              </a:rPr>
              <a:t>2λ0 /2</a:t>
            </a:r>
            <a:r>
              <a:rPr lang="fr-FR" smtClean="0"/>
              <a:t> and 1 of </a:t>
            </a:r>
            <a:r>
              <a:rPr lang="fr-FR" smtClean="0">
                <a:solidFill>
                  <a:srgbClr val="008000"/>
                </a:solidFill>
              </a:rPr>
              <a:t>3λ0 /2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And for a 2×32×32 chessboard : </a:t>
            </a:r>
            <a:r>
              <a:rPr lang="fr-FR" smtClean="0"/>
              <a:t>(1 + z)</a:t>
            </a:r>
            <a:r>
              <a:rPr lang="fr-FR" baseline="30000" smtClean="0"/>
              <a:t>11</a:t>
            </a:r>
            <a:r>
              <a:rPr lang="fr-FR" smtClean="0"/>
              <a:t> </a:t>
            </a: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14</a:t>
            </a:fld>
            <a:endParaRPr lang="en-GB"/>
          </a:p>
        </p:txBody>
      </p:sp>
      <p:pic>
        <p:nvPicPr>
          <p:cNvPr id="6" name="Image 5" descr="Imag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69" y="4368491"/>
            <a:ext cx="4165521" cy="210510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742061" y="4218563"/>
            <a:ext cx="2998667" cy="1370782"/>
            <a:chOff x="742061" y="4218563"/>
            <a:chExt cx="2998667" cy="1370782"/>
          </a:xfrm>
        </p:grpSpPr>
        <p:grpSp>
          <p:nvGrpSpPr>
            <p:cNvPr id="24" name="Grouper 23"/>
            <p:cNvGrpSpPr/>
            <p:nvPr/>
          </p:nvGrpSpPr>
          <p:grpSpPr>
            <a:xfrm>
              <a:off x="742061" y="4218563"/>
              <a:ext cx="2998667" cy="1370782"/>
              <a:chOff x="742061" y="4218563"/>
              <a:chExt cx="2998667" cy="137078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48416" y="4218563"/>
                <a:ext cx="669039" cy="6350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56476" y="4223543"/>
                <a:ext cx="669039" cy="6350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42061" y="4915294"/>
                <a:ext cx="669039" cy="6350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56458" y="4915294"/>
                <a:ext cx="669039" cy="6350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63629" y="4257561"/>
                <a:ext cx="669039" cy="63505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71689" y="4262541"/>
                <a:ext cx="669039" cy="63505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57274" y="4954292"/>
                <a:ext cx="669039" cy="635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71671" y="4954292"/>
                <a:ext cx="669039" cy="63505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3241848" y="4401036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43776" y="4383333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7193" y="4399650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09498" y="5073701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3896" y="5051020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23896" y="4404627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x,y-distribution of the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493" y="1135034"/>
            <a:ext cx="8476915" cy="1920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P</a:t>
            </a:r>
            <a:r>
              <a:rPr lang="fr-FR" baseline="-25000" smtClean="0"/>
              <a:t>r</a:t>
            </a:r>
            <a:r>
              <a:rPr lang="fr-FR" smtClean="0"/>
              <a:t> and Q</a:t>
            </a:r>
            <a:r>
              <a:rPr lang="fr-FR" baseline="-25000" smtClean="0"/>
              <a:t>r</a:t>
            </a:r>
            <a:r>
              <a:rPr lang="fr-FR" smtClean="0"/>
              <a:t> = physical arrangement of the phase shifters at order </a:t>
            </a:r>
            <a:r>
              <a:rPr lang="fr-FR" i="1" smtClean="0"/>
              <a:t>r</a:t>
            </a:r>
            <a:r>
              <a:rPr lang="fr-FR" smtClean="0"/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The cells are placed in such a way that P</a:t>
            </a:r>
            <a:r>
              <a:rPr lang="fr-FR" baseline="-25000" smtClean="0"/>
              <a:t>r</a:t>
            </a:r>
            <a:r>
              <a:rPr lang="fr-FR" smtClean="0"/>
              <a:t> − Q</a:t>
            </a:r>
            <a:r>
              <a:rPr lang="fr-FR" baseline="-25000" smtClean="0"/>
              <a:t>r</a:t>
            </a:r>
            <a:r>
              <a:rPr lang="fr-FR" smtClean="0"/>
              <a:t> is a ﬁnite difference differential operator of high order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Light in the focal plane is rejected outside : this improves the nulling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mtClean="0"/>
              <a:t> One can achieve this objective </a:t>
            </a:r>
            <a:r>
              <a:rPr lang="fr-FR" sz="1400" smtClean="0"/>
              <a:t>(Pelat, Rouan, Pickel, 2010) </a:t>
            </a:r>
            <a:r>
              <a:rPr lang="fr-FR" smtClean="0"/>
              <a:t>with the following iterative arrangement :</a:t>
            </a: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15</a:t>
            </a:fld>
            <a:endParaRPr lang="en-GB"/>
          </a:p>
        </p:txBody>
      </p:sp>
      <p:pic>
        <p:nvPicPr>
          <p:cNvPr id="7" name="Image 6" descr="Imag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14" y="3370504"/>
            <a:ext cx="4653024" cy="759805"/>
          </a:xfrm>
          <a:prstGeom prst="rect">
            <a:avLst/>
          </a:prstGeom>
        </p:spPr>
      </p:pic>
      <p:pic>
        <p:nvPicPr>
          <p:cNvPr id="8" name="Image 7" descr="Imag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81" y="4357586"/>
            <a:ext cx="4378398" cy="2300201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Performances of achromatization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074" y="1249605"/>
            <a:ext cx="8476915" cy="136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Theoretical estimate :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Absolute max bandpass :  = 2/3 o — 2o     ➜  a factor 3 in 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if 64x64 cells :  =  (.65o — 1.3o)    ➜  one octave.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Darwin specs (6 – 18 µm) achievable with two components 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16</a:t>
            </a:fld>
            <a:endParaRPr lang="en-GB"/>
          </a:p>
        </p:txBody>
      </p:sp>
      <p:pic>
        <p:nvPicPr>
          <p:cNvPr id="6" name="Picture 13" descr="perfs_contr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384" y="2909290"/>
            <a:ext cx="4686267" cy="345415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611061" y="6352386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00408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</a:t>
            </a:r>
            <a:r>
              <a:rPr lang="en-GB" sz="1600" b="1" baseline="-25000">
                <a:solidFill>
                  <a:srgbClr val="00408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</a:t>
            </a:r>
            <a:r>
              <a:rPr lang="en-GB" sz="1600" b="1">
                <a:solidFill>
                  <a:srgbClr val="00408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)/</a:t>
            </a:r>
            <a:r>
              <a:rPr lang="en-GB" sz="1600" b="1">
                <a:solidFill>
                  <a:srgbClr val="004080"/>
                </a:solidFill>
                <a:latin typeface="Symbol" pitchFamily="-65" charset="2"/>
                <a:ea typeface="ＭＳ Ｐゴシック" pitchFamily="-65" charset="-128"/>
                <a:cs typeface="ＭＳ Ｐゴシック" pitchFamily="-65" charset="-128"/>
                <a:sym typeface="Symbol" pitchFamily="-65" charset="2"/>
              </a:rPr>
              <a:t></a:t>
            </a:r>
            <a:r>
              <a:rPr lang="en-GB" sz="1600" b="1" baseline="-25000">
                <a:solidFill>
                  <a:srgbClr val="004080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</a:t>
            </a:r>
            <a:endParaRPr lang="fr-FR" baseline="-25000">
              <a:solidFill>
                <a:srgbClr val="00408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4787065" y="3625757"/>
            <a:ext cx="781562" cy="738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32121" y="3278379"/>
            <a:ext cx="75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3366FF"/>
                </a:solidFill>
              </a:rPr>
              <a:t>64x64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DAMNED* test bench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34" y="1014372"/>
            <a:ext cx="8476915" cy="2252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Choice of </a:t>
            </a: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visible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on-the-shelf components and detectors, no cryogeny, BUT much more severe specifications on opd accuracy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Simple design: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 off-axis parabolas,  a chessboard mask, a single-mode fiber optics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Simulates two contiguous telescopes recombined in a </a:t>
            </a: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Fizeau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scheme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single-mode fiber is essential in the Fizeau scheme : it allows to sum the anti-symmetric amplitude and thus to make the nulling effective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Measurement : x-y scanning of the focus with the fiber  optics head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17</a:t>
            </a:fld>
            <a:endParaRPr lang="en-GB"/>
          </a:p>
        </p:txBody>
      </p:sp>
      <p:pic>
        <p:nvPicPr>
          <p:cNvPr id="10" name="Picture 32" descr="schema_optiq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942" y="3633066"/>
            <a:ext cx="5277552" cy="244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705666" y="4704474"/>
            <a:ext cx="2070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rgbClr val="FF0000"/>
                </a:solidFill>
                <a:latin typeface="Verdana" pitchFamily="-65" charset="0"/>
              </a:rPr>
              <a:t>Single-mode fiber optics</a:t>
            </a:r>
          </a:p>
        </p:txBody>
      </p:sp>
      <p:pic>
        <p:nvPicPr>
          <p:cNvPr id="12" name="Picture 19" descr="PSF_biquadr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153" y="5526882"/>
            <a:ext cx="1065213" cy="1084262"/>
          </a:xfrm>
          <a:prstGeom prst="rect">
            <a:avLst/>
          </a:prstGeom>
          <a:noFill/>
        </p:spPr>
      </p:pic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658603" y="5971385"/>
            <a:ext cx="204788" cy="204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3" descr="mask_tobecod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914" y="3453838"/>
            <a:ext cx="936625" cy="45878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3983793" y="3338757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* </a:t>
            </a:r>
            <a:r>
              <a:rPr lang="en-GB" sz="1400">
                <a:solidFill>
                  <a:srgbClr val="C0504D"/>
                </a:solidFill>
              </a:rPr>
              <a:t>Dual Achromatic Mask Nulling Experimental Demonstrator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DAMNED* test bench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18</a:t>
            </a:fld>
            <a:endParaRPr lang="en-GB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pic>
        <p:nvPicPr>
          <p:cNvPr id="16" name="Image 15" descr="fig6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1433" y="1776438"/>
            <a:ext cx="4540638" cy="3099858"/>
          </a:xfrm>
          <a:prstGeom prst="rect">
            <a:avLst/>
          </a:prstGeom>
        </p:spPr>
      </p:pic>
      <p:pic>
        <p:nvPicPr>
          <p:cNvPr id="18" name="Image 17" descr="Fig4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86438" y="1053643"/>
            <a:ext cx="3757562" cy="2554336"/>
          </a:xfrm>
          <a:prstGeom prst="rect">
            <a:avLst/>
          </a:prstGeom>
        </p:spPr>
      </p:pic>
      <p:pic>
        <p:nvPicPr>
          <p:cNvPr id="20" name="Image 19" descr="Fig5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32825" y="3687817"/>
            <a:ext cx="4611175" cy="317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Transmissive chessboard mask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524" y="1195327"/>
            <a:ext cx="847691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Manufactured by GEPI – Obs de Paris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 × 8×8 cells of 600 µm size in amorphous silica, using Reactive Ion Etching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Result : typical nulling factor : 3-7 10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-3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for broad-band filters ;  </a:t>
            </a:r>
            <a:endParaRPr lang="fr-FR" baseline="30000" dirty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Quasi-achromatism is indeed obtained :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8 10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-3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in the range 460-840 nm   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medium nulling factor does agree with simulations using the actual mask cell’s thickness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fr-FR" i="1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performances are limited by the mask’s step accuracy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Need for a better accuracy of steps thickness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19</a:t>
            </a:fld>
            <a:endParaRPr lang="en-GB"/>
          </a:p>
        </p:txBody>
      </p:sp>
      <p:pic>
        <p:nvPicPr>
          <p:cNvPr id="8" name="Image 7" descr="Damned_masque_Ge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928" y="3885675"/>
            <a:ext cx="2239834" cy="1748360"/>
          </a:xfrm>
          <a:prstGeom prst="rect">
            <a:avLst/>
          </a:prstGeom>
        </p:spPr>
      </p:pic>
      <p:pic>
        <p:nvPicPr>
          <p:cNvPr id="7" name="Image 6" descr="Imag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564" y="3779933"/>
            <a:ext cx="2271984" cy="22628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751824" y="6122536"/>
            <a:ext cx="1846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/>
              <a:t>Scan of the focus by</a:t>
            </a:r>
            <a:br>
              <a:rPr lang="en-GB" sz="1600"/>
            </a:br>
            <a:r>
              <a:rPr lang="en-GB" sz="1600"/>
              <a:t>the fiber head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046248" y="4928424"/>
            <a:ext cx="1715094" cy="1150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91006" y="6100825"/>
            <a:ext cx="143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Nulling valley</a:t>
            </a: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pic>
        <p:nvPicPr>
          <p:cNvPr id="13" name="Image 12" descr="fig10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92287" y="3628871"/>
            <a:ext cx="2884868" cy="290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Diophantine optics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719" y="1155006"/>
            <a:ext cx="8476915" cy="43581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Diophantus of Alexandria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greek mathematician, known as the « father of algebra »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He studied polynomial equations with </a:t>
            </a: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integer coefficients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integer solutions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such as (x-1)(x-2) = x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-3x +2 = 0   called </a:t>
            </a:r>
            <a:r>
              <a:rPr lang="fr-FR" i="1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diophantine equation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most famous one : the egyptian triangle    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5</a:t>
            </a:r>
            <a:r>
              <a:rPr lang="fr-FR" sz="2400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= 4</a:t>
            </a:r>
            <a:r>
              <a:rPr lang="fr-FR" sz="2400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+ 3</a:t>
            </a:r>
            <a:r>
              <a:rPr lang="fr-FR" sz="2400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Optics and power of integers ? 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constructive or destructive interferences  ➜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optical path differences  =  multiple  integer (odd or even) of /2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complex amplitude = highly non-linear function of the opd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                 ➜  Taylor development implies powers  of integers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fr-FR" i="1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Diophantine optics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= exploitation in optics of some remarkable  algebraic relations  between powers of integers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Application in direct detection of exoplanets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endParaRPr lang="fr-FR" baseline="30000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</a:t>
            </a:fld>
            <a:endParaRPr lang="en-GB"/>
          </a:p>
        </p:txBody>
      </p:sp>
      <p:pic>
        <p:nvPicPr>
          <p:cNvPr id="7" name="Picture 4" descr="triangleEgypt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39" y="4532748"/>
            <a:ext cx="2703513" cy="20304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74495"/>
            <a:ext cx="5421044" cy="283505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of a segmented AO mirror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204" y="1126303"/>
            <a:ext cx="8476915" cy="2363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Phase chessboard synthesized using a segmented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deformable mirror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free choice of the central wavelength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fine control of each cell’s opd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versatile way to change the XY distribution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open the door to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modulation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Choice of a segmented  Boston µ-machine 12 x 12 electrostatic mirror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Optical scheme adapted to work in reflection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20</a:t>
            </a:fld>
            <a:endParaRPr lang="en-GB"/>
          </a:p>
        </p:txBody>
      </p:sp>
      <p:pic>
        <p:nvPicPr>
          <p:cNvPr id="8" name="Image 7" descr="DM_Boston_12x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17" y="4181480"/>
            <a:ext cx="3908402" cy="1908220"/>
          </a:xfrm>
          <a:prstGeom prst="rect">
            <a:avLst/>
          </a:prstGeom>
        </p:spPr>
      </p:pic>
      <p:pic>
        <p:nvPicPr>
          <p:cNvPr id="10" name="Image 9" descr="DM_Boston_actionne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13" y="4238748"/>
            <a:ext cx="3383464" cy="1840351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DM control using strioscopy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204" y="1126302"/>
            <a:ext cx="8476915" cy="1034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Control of flatness using phase contrast (strioscopy) : OK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Accuracy : typically 2-3 nm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Step by step procedure to flatten the DM 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21</a:t>
            </a:fld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pic>
        <p:nvPicPr>
          <p:cNvPr id="14" name="Image 13" descr="Fig8b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24461" y="2474292"/>
            <a:ext cx="1659928" cy="1659928"/>
          </a:xfrm>
          <a:prstGeom prst="rect">
            <a:avLst/>
          </a:prstGeom>
        </p:spPr>
      </p:pic>
      <p:pic>
        <p:nvPicPr>
          <p:cNvPr id="15" name="Image 14" descr="Fig8c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31603" y="2483507"/>
            <a:ext cx="1644333" cy="1644333"/>
          </a:xfrm>
          <a:prstGeom prst="rect">
            <a:avLst/>
          </a:prstGeom>
        </p:spPr>
      </p:pic>
      <p:pic>
        <p:nvPicPr>
          <p:cNvPr id="11" name="Image 10" descr="Fig5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25722" y="2372352"/>
            <a:ext cx="5456536" cy="3751369"/>
          </a:xfrm>
          <a:prstGeom prst="rect">
            <a:avLst/>
          </a:prstGeom>
        </p:spPr>
      </p:pic>
      <p:pic>
        <p:nvPicPr>
          <p:cNvPr id="9" name="Mise_a_plat.m4v">
            <a:hlinkClick r:id="" action="ppaction://media"/>
          </p:cNvPr>
          <p:cNvPicPr/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Performances w segmented AO mirror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204" y="1126302"/>
            <a:ext cx="8476915" cy="1643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The parabola was no longer suited for the larger PSF (small DM) ➜ direct image of the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coffee bean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➜ performance assessment less accurate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Another method : scanning by the DM at a fixed </a:t>
            </a:r>
            <a:r>
              <a:rPr lang="fr-FR" dirty="0">
                <a:solidFill>
                  <a:srgbClr val="000000"/>
                </a:solidFill>
                <a:latin typeface="Symbol Proportional BT" charset="2"/>
                <a:ea typeface="ＭＳ Ｐゴシック" pitchFamily="-65" charset="-128"/>
                <a:cs typeface="Symbol Proportional BT" charset="2"/>
              </a:rPr>
              <a:t>l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of the source (laser)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Performances similar to the transmissive chessboard while order is lower (2 × 4×4)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Pickel et al. A&amp;A 2013 (in press)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22</a:t>
            </a:fld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pic>
        <p:nvPicPr>
          <p:cNvPr id="7" name="Image 6" descr="fig14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277157" y="2928344"/>
            <a:ext cx="3852989" cy="388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Work in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204" y="1523210"/>
            <a:ext cx="8476915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Present work :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mprovement of the piston control accuracy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Tuning of the  optical setup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pectroscopy for chromatic performance in a one shot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Future work : </a:t>
            </a: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modulation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between different nulling configurations to measure possible biases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Extrapolation to mid-IR :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If the accuracy on piston is the same at 10 µm, a null depth of 2 10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-6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would be reached on a low order (2 × 8×8) chessboard : </a:t>
            </a:r>
            <a:r>
              <a:rPr lang="fr-FR" dirty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within the Darwin specifications !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  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23</a:t>
            </a:fld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24</a:t>
            </a:fld>
            <a:endParaRPr lang="en-GB"/>
          </a:p>
        </p:txBody>
      </p:sp>
      <p:sp>
        <p:nvSpPr>
          <p:cNvPr id="4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Conclusion -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204" y="1126302"/>
            <a:ext cx="8476915" cy="4321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Diophantine optics 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another way of thinking problems in optics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 some cases it may bring a genuine solution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Principle of the </a:t>
            </a:r>
            <a: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achromatic chessboard phase shifter 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demonstrated in the lab, in reflection and transmission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Performances and mode of operation using a </a:t>
            </a:r>
            <a: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segmented deformable mirror</a:t>
            </a:r>
            <a:r>
              <a:rPr lang="fr-FR" sz="24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demonstrated : brings a clear asset</a:t>
            </a:r>
            <a: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sz="2400" i="1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sz="2400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Diophantine optics also brings the best solution for sharing a salami between several fellow guests….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 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82050" y="4729552"/>
            <a:ext cx="7431088" cy="1792288"/>
            <a:chOff x="624" y="1680"/>
            <a:chExt cx="4681" cy="112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pic>
          <p:nvPicPr>
            <p:cNvPr id="10" name="Picture 5" descr="sauciss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1680"/>
              <a:ext cx="1129" cy="1129"/>
            </a:xfrm>
            <a:prstGeom prst="rect">
              <a:avLst/>
            </a:prstGeom>
            <a:noFill/>
          </p:spPr>
        </p:pic>
        <p:pic>
          <p:nvPicPr>
            <p:cNvPr id="11" name="Picture 6" descr="Sauciss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1776"/>
              <a:ext cx="1936" cy="971"/>
            </a:xfrm>
            <a:prstGeom prst="rect">
              <a:avLst/>
            </a:prstGeom>
            <a:noFill/>
          </p:spPr>
        </p:pic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784" y="2064"/>
              <a:ext cx="624" cy="480"/>
            </a:xfrm>
            <a:prstGeom prst="rightArrow">
              <a:avLst>
                <a:gd name="adj1" fmla="val 50000"/>
                <a:gd name="adj2" fmla="val 3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76098" y="6488668"/>
            <a:ext cx="434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latin typeface="Times" pitchFamily="-65" charset="0"/>
              </a:rPr>
              <a:t>  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latin typeface="Times" pitchFamily="-65" charset="0"/>
              </a:rPr>
              <a:t> </a:t>
            </a:r>
            <a:r>
              <a:rPr lang="fr-FR">
                <a:solidFill>
                  <a:srgbClr val="00FF80"/>
                </a:solidFill>
                <a:latin typeface="Times" pitchFamily="-65" charset="0"/>
              </a:rPr>
              <a:t>c</a:t>
            </a:r>
            <a:r>
              <a:rPr lang="fr-FR">
                <a:solidFill>
                  <a:schemeClr val="hlink"/>
                </a:solidFill>
                <a:latin typeface="Times" pitchFamily="-65" charset="0"/>
              </a:rPr>
              <a:t>a</a:t>
            </a:r>
            <a:r>
              <a:rPr lang="fr-FR">
                <a:solidFill>
                  <a:srgbClr val="FF899A"/>
                </a:solidFill>
                <a:latin typeface="Times" pitchFamily="-65" charset="0"/>
              </a:rPr>
              <a:t>b</a:t>
            </a:r>
            <a:r>
              <a:rPr lang="fr-FR">
                <a:latin typeface="Times" pitchFamily="-65" charset="0"/>
              </a:rPr>
              <a:t> </a:t>
            </a:r>
            <a:endParaRPr lang="en-GB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738141" y="2062557"/>
            <a:ext cx="8013359" cy="2012205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Thanks for your attention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88057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5DAEC2-F30C-CE4F-847C-5AC009352E62}" type="slidenum">
              <a:rPr lang="fr-FR"/>
              <a:pPr/>
              <a:t>3</a:t>
            </a:fld>
            <a:endParaRPr lang="fr-FR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 rot="16200000">
            <a:off x="-1477169" y="2590007"/>
            <a:ext cx="3411537" cy="304800"/>
          </a:xfrm>
        </p:spPr>
        <p:txBody>
          <a:bodyPr/>
          <a:lstStyle/>
          <a:p>
            <a:pPr>
              <a:defRPr/>
            </a:pPr>
            <a:r>
              <a:rPr lang="fr-FR"/>
              <a:t>D. Rouan - LESIA - OHP - 26/09/13</a:t>
            </a:r>
          </a:p>
        </p:txBody>
      </p:sp>
      <p:pic>
        <p:nvPicPr>
          <p:cNvPr id="362508" name="Picture 1036" descr="Compagnon_procheGQ_Lu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365" y="2372634"/>
            <a:ext cx="3991304" cy="333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9" name="Picture 103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85186" y="1467539"/>
            <a:ext cx="3124200" cy="2995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62510" name="Line 1038"/>
          <p:cNvSpPr>
            <a:spLocks noChangeShapeType="1"/>
          </p:cNvSpPr>
          <p:nvPr/>
        </p:nvSpPr>
        <p:spPr bwMode="auto">
          <a:xfrm flipV="1">
            <a:off x="3123586" y="2177151"/>
            <a:ext cx="1588" cy="1143000"/>
          </a:xfrm>
          <a:prstGeom prst="line">
            <a:avLst/>
          </a:prstGeom>
          <a:noFill/>
          <a:ln w="19050">
            <a:solidFill>
              <a:srgbClr val="F9513C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2511" name="Line 1039"/>
          <p:cNvSpPr>
            <a:spLocks noChangeShapeType="1"/>
          </p:cNvSpPr>
          <p:nvPr/>
        </p:nvSpPr>
        <p:spPr bwMode="auto">
          <a:xfrm flipV="1">
            <a:off x="1904386" y="1948551"/>
            <a:ext cx="0" cy="1600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2512" name="Rectangle 1040"/>
          <p:cNvSpPr>
            <a:spLocks noChangeArrowheads="1"/>
          </p:cNvSpPr>
          <p:nvPr/>
        </p:nvSpPr>
        <p:spPr bwMode="auto">
          <a:xfrm>
            <a:off x="1218586" y="2634351"/>
            <a:ext cx="56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10</a:t>
            </a:r>
            <a:r>
              <a:rPr lang="fr-FR" sz="16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10</a:t>
            </a:r>
            <a:endParaRPr lang="fr-FR" sz="1600" b="1">
              <a:solidFill>
                <a:srgbClr val="D96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2513" name="Rectangle 1041"/>
          <p:cNvSpPr>
            <a:spLocks noChangeArrowheads="1"/>
          </p:cNvSpPr>
          <p:nvPr/>
        </p:nvSpPr>
        <p:spPr bwMode="auto">
          <a:xfrm>
            <a:off x="2666386" y="2710551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D96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10</a:t>
            </a:r>
            <a:r>
              <a:rPr lang="fr-FR" sz="1600" b="1" baseline="30000">
                <a:solidFill>
                  <a:srgbClr val="D96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7</a:t>
            </a:r>
            <a:endParaRPr lang="fr-FR" sz="1600" b="1">
              <a:solidFill>
                <a:srgbClr val="D96C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2514" name="Oval 1042"/>
          <p:cNvSpPr>
            <a:spLocks noChangeArrowheads="1"/>
          </p:cNvSpPr>
          <p:nvPr/>
        </p:nvSpPr>
        <p:spPr bwMode="auto">
          <a:xfrm>
            <a:off x="6856629" y="399446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ounded Rectangle 18"/>
          <p:cNvSpPr/>
          <p:nvPr/>
        </p:nvSpPr>
        <p:spPr bwMode="auto">
          <a:xfrm>
            <a:off x="644056" y="171899"/>
            <a:ext cx="8001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Directly detecting an Exoplanet is a hard task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53531" y="4808254"/>
            <a:ext cx="124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C0504D"/>
                </a:solidFill>
              </a:rPr>
              <a:t>Contrast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737856" y="1667013"/>
            <a:ext cx="255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C0504D"/>
                </a:solidFill>
              </a:rPr>
              <a:t>Angular separation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10" grpId="0" animBg="1"/>
      <p:bldP spid="362511" grpId="0" animBg="1"/>
      <p:bldP spid="362512" grpId="0" autoUpdateAnimBg="0"/>
      <p:bldP spid="362513" grpId="0" autoUpdateAnimBg="0"/>
      <p:bldP spid="362514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8739" y="1265752"/>
            <a:ext cx="7901598" cy="1034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Two avenues :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In visible/near-IR : single telescope + adaptive optics + </a:t>
            </a:r>
            <a:r>
              <a:rPr lang="fr-FR" dirty="0">
                <a:solidFill>
                  <a:schemeClr val="accent6"/>
                </a:solidFill>
                <a:ea typeface="ＭＳ Ｐゴシック" pitchFamily="-65" charset="-128"/>
                <a:cs typeface="ＭＳ Ｐゴシック" pitchFamily="-65" charset="-128"/>
              </a:rPr>
              <a:t>coronagraphy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3"/>
              </a:buBlip>
              <a:defRPr/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 infrared : multi-telescopes + space + </a:t>
            </a:r>
            <a:r>
              <a:rPr lang="fr-FR" dirty="0">
                <a:solidFill>
                  <a:srgbClr val="F79646"/>
                </a:solidFill>
                <a:ea typeface="ＭＳ Ｐゴシック" pitchFamily="-65" charset="-128"/>
                <a:cs typeface="ＭＳ Ｐゴシック" pitchFamily="-65" charset="-128"/>
              </a:rPr>
              <a:t>nulling interferometry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43000" y="228600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Exoplanet direct detection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4</a:t>
            </a:fld>
            <a:endParaRPr lang="en-GB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3764288"/>
            <a:ext cx="2209800" cy="2209800"/>
            <a:chOff x="3504" y="1296"/>
            <a:chExt cx="1600" cy="1600"/>
          </a:xfrm>
        </p:grpSpPr>
        <p:pic>
          <p:nvPicPr>
            <p:cNvPr id="53" name="Picture 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1296"/>
              <a:ext cx="1600" cy="1600"/>
            </a:xfrm>
            <a:prstGeom prst="rect">
              <a:avLst/>
            </a:prstGeom>
            <a:noFill/>
          </p:spPr>
        </p:pic>
        <p:sp>
          <p:nvSpPr>
            <p:cNvPr id="54" name="AutoShape 47"/>
            <p:cNvSpPr>
              <a:spLocks noChangeArrowheads="1"/>
            </p:cNvSpPr>
            <p:nvPr/>
          </p:nvSpPr>
          <p:spPr bwMode="auto">
            <a:xfrm>
              <a:off x="4272" y="2016"/>
              <a:ext cx="93" cy="9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 type="none" w="med" len="lg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4438" y="2054"/>
              <a:ext cx="48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7" name="Espace réservé du pied de page 56"/>
          <p:cNvSpPr>
            <a:spLocks noGrp="1"/>
          </p:cNvSpPr>
          <p:nvPr>
            <p:ph type="ftr" sz="quarter" idx="11"/>
          </p:nvPr>
        </p:nvSpPr>
        <p:spPr>
          <a:xfrm>
            <a:off x="3073042" y="6520628"/>
            <a:ext cx="5806591" cy="337372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978180" y="3573267"/>
            <a:ext cx="1676400" cy="1295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1130580" y="5033767"/>
            <a:ext cx="1295400" cy="11430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 rot="18713482">
            <a:off x="1587780" y="4182867"/>
            <a:ext cx="533400" cy="76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schemeClr val="tx1"/>
              </a:solidFill>
              <a:latin typeface="Times" pitchFamily="-65" charset="0"/>
            </a:endParaRP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1435380" y="4259067"/>
            <a:ext cx="762000" cy="76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1663980" y="4106667"/>
            <a:ext cx="304800" cy="304800"/>
          </a:xfrm>
          <a:prstGeom prst="ellipse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24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1652641" y="4106674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1130580" y="5033767"/>
            <a:ext cx="1295400" cy="1143000"/>
            <a:chOff x="4752" y="3312"/>
            <a:chExt cx="816" cy="720"/>
          </a:xfrm>
        </p:grpSpPr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4752" y="3312"/>
              <a:ext cx="816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4896" y="3408"/>
              <a:ext cx="576" cy="576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5088" y="3600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V="1">
              <a:off x="4896" y="3456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 flipH="1" flipV="1">
              <a:off x="4896" y="3408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2823570" y="4241243"/>
            <a:ext cx="13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Image plane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647120" y="5425603"/>
            <a:ext cx="122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Pupil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  <p:bldP spid="52" grpId="0" animBg="1"/>
      <p:bldP spid="56" grpId="0" animBg="1"/>
      <p:bldP spid="58" grpId="0" animBg="1" autoUpdateAnimBg="0"/>
      <p:bldP spid="59" grpId="0" animBg="1"/>
      <p:bldP spid="60" grpId="0" animBg="1"/>
      <p:bldP spid="61" grpId="0" animBg="1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8F1041-6103-484D-A2AC-E23F1A7D5572}" type="slidenum">
              <a:rPr lang="fr-FR"/>
              <a:pPr/>
              <a:t>5</a:t>
            </a:fld>
            <a:endParaRPr lang="fr-FR"/>
          </a:p>
        </p:txBody>
      </p:sp>
      <p:sp>
        <p:nvSpPr>
          <p:cNvPr id="35" name="Espace réservé du pied de page 2"/>
          <p:cNvSpPr>
            <a:spLocks noGrp="1"/>
          </p:cNvSpPr>
          <p:nvPr>
            <p:ph type="ftr" sz="quarter" idx="11"/>
          </p:nvPr>
        </p:nvSpPr>
        <p:spPr>
          <a:xfrm rot="16200000">
            <a:off x="-1477169" y="2590007"/>
            <a:ext cx="3411537" cy="304800"/>
          </a:xfrm>
        </p:spPr>
        <p:txBody>
          <a:bodyPr/>
          <a:lstStyle/>
          <a:p>
            <a:pPr>
              <a:defRPr/>
            </a:pPr>
            <a:r>
              <a:rPr lang="fr-FR"/>
              <a:t>D. Rouan - LESIA - OHP - 26/09/13</a:t>
            </a:r>
          </a:p>
        </p:txBody>
      </p:sp>
      <p:sp>
        <p:nvSpPr>
          <p:cNvPr id="112646" name="Oval 4"/>
          <p:cNvSpPr>
            <a:spLocks noChangeArrowheads="1"/>
          </p:cNvSpPr>
          <p:nvPr/>
        </p:nvSpPr>
        <p:spPr bwMode="auto">
          <a:xfrm>
            <a:off x="1898650" y="3276600"/>
            <a:ext cx="141288" cy="1219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GB" sz="2400">
              <a:solidFill>
                <a:srgbClr val="FF0000"/>
              </a:solidFill>
              <a:latin typeface="Times New Roman" pitchFamily="-65" charset="0"/>
            </a:endParaRPr>
          </a:p>
        </p:txBody>
      </p:sp>
      <p:pic>
        <p:nvPicPr>
          <p:cNvPr id="244741" name="Picture 5" descr="ouverture_ph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48200"/>
            <a:ext cx="19653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2" name="Picture 6" descr="airy_ph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50" y="914400"/>
            <a:ext cx="1898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Line 7"/>
          <p:cNvSpPr>
            <a:spLocks noChangeShapeType="1"/>
          </p:cNvSpPr>
          <p:nvPr/>
        </p:nvSpPr>
        <p:spPr bwMode="auto">
          <a:xfrm>
            <a:off x="1266825" y="3505200"/>
            <a:ext cx="703263" cy="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0" name="Line 8"/>
          <p:cNvSpPr>
            <a:spLocks noChangeShapeType="1"/>
          </p:cNvSpPr>
          <p:nvPr/>
        </p:nvSpPr>
        <p:spPr bwMode="auto">
          <a:xfrm>
            <a:off x="1266825" y="4267200"/>
            <a:ext cx="703263" cy="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1" name="Line 9"/>
          <p:cNvSpPr>
            <a:spLocks noChangeShapeType="1"/>
          </p:cNvSpPr>
          <p:nvPr/>
        </p:nvSpPr>
        <p:spPr bwMode="auto">
          <a:xfrm flipV="1">
            <a:off x="1970088" y="3810000"/>
            <a:ext cx="2460625" cy="45720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2" name="Line 10"/>
          <p:cNvSpPr>
            <a:spLocks noChangeShapeType="1"/>
          </p:cNvSpPr>
          <p:nvPr/>
        </p:nvSpPr>
        <p:spPr bwMode="auto">
          <a:xfrm>
            <a:off x="1970088" y="3505200"/>
            <a:ext cx="2460625" cy="45720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3" name="Rectangle 11"/>
          <p:cNvSpPr>
            <a:spLocks noChangeArrowheads="1"/>
          </p:cNvSpPr>
          <p:nvPr/>
        </p:nvSpPr>
        <p:spPr bwMode="auto">
          <a:xfrm flipH="1">
            <a:off x="4010025" y="3810000"/>
            <a:ext cx="6985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4" name="Oval 12"/>
          <p:cNvSpPr>
            <a:spLocks noChangeArrowheads="1"/>
          </p:cNvSpPr>
          <p:nvPr/>
        </p:nvSpPr>
        <p:spPr bwMode="auto">
          <a:xfrm>
            <a:off x="4430713" y="3581400"/>
            <a:ext cx="71437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5" name="Line 13"/>
          <p:cNvSpPr>
            <a:spLocks noChangeShapeType="1"/>
          </p:cNvSpPr>
          <p:nvPr/>
        </p:nvSpPr>
        <p:spPr bwMode="auto">
          <a:xfrm>
            <a:off x="4502150" y="3962400"/>
            <a:ext cx="1406525" cy="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6" name="Line 14"/>
          <p:cNvSpPr>
            <a:spLocks noChangeShapeType="1"/>
          </p:cNvSpPr>
          <p:nvPr/>
        </p:nvSpPr>
        <p:spPr bwMode="auto">
          <a:xfrm>
            <a:off x="4502150" y="3810000"/>
            <a:ext cx="1406525" cy="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7" name="Oval 15"/>
          <p:cNvSpPr>
            <a:spLocks noChangeArrowheads="1"/>
          </p:cNvSpPr>
          <p:nvPr/>
        </p:nvSpPr>
        <p:spPr bwMode="auto">
          <a:xfrm>
            <a:off x="5908675" y="3581400"/>
            <a:ext cx="6985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8" name="Line 16"/>
          <p:cNvSpPr>
            <a:spLocks noChangeShapeType="1"/>
          </p:cNvSpPr>
          <p:nvPr/>
        </p:nvSpPr>
        <p:spPr bwMode="auto">
          <a:xfrm>
            <a:off x="5978525" y="3810000"/>
            <a:ext cx="1195388" cy="7620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59" name="Line 17"/>
          <p:cNvSpPr>
            <a:spLocks noChangeShapeType="1"/>
          </p:cNvSpPr>
          <p:nvPr/>
        </p:nvSpPr>
        <p:spPr bwMode="auto">
          <a:xfrm flipV="1">
            <a:off x="5978525" y="3886200"/>
            <a:ext cx="1195388" cy="76200"/>
          </a:xfrm>
          <a:prstGeom prst="line">
            <a:avLst/>
          </a:prstGeom>
          <a:noFill/>
          <a:ln w="9525">
            <a:solidFill>
              <a:srgbClr val="152E7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0" name="Rectangle 18"/>
          <p:cNvSpPr>
            <a:spLocks noChangeArrowheads="1"/>
          </p:cNvSpPr>
          <p:nvPr/>
        </p:nvSpPr>
        <p:spPr bwMode="auto">
          <a:xfrm>
            <a:off x="7104063" y="3733800"/>
            <a:ext cx="6985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1" name="Rectangle 19"/>
          <p:cNvSpPr>
            <a:spLocks noChangeArrowheads="1"/>
          </p:cNvSpPr>
          <p:nvPr/>
        </p:nvSpPr>
        <p:spPr bwMode="auto">
          <a:xfrm>
            <a:off x="4924425" y="3581400"/>
            <a:ext cx="698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2" name="Rectangle 20"/>
          <p:cNvSpPr>
            <a:spLocks noChangeArrowheads="1"/>
          </p:cNvSpPr>
          <p:nvPr/>
        </p:nvSpPr>
        <p:spPr bwMode="auto">
          <a:xfrm>
            <a:off x="4924425" y="3962400"/>
            <a:ext cx="698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63" name="Text Box 21"/>
          <p:cNvSpPr txBox="1">
            <a:spLocks noChangeArrowheads="1"/>
          </p:cNvSpPr>
          <p:nvPr/>
        </p:nvSpPr>
        <p:spPr bwMode="auto">
          <a:xfrm>
            <a:off x="3587750" y="4038600"/>
            <a:ext cx="703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mask</a:t>
            </a:r>
          </a:p>
        </p:txBody>
      </p:sp>
      <p:sp>
        <p:nvSpPr>
          <p:cNvPr id="112664" name="Text Box 22"/>
          <p:cNvSpPr txBox="1">
            <a:spLocks noChangeArrowheads="1"/>
          </p:cNvSpPr>
          <p:nvPr/>
        </p:nvSpPr>
        <p:spPr bwMode="auto">
          <a:xfrm>
            <a:off x="4713288" y="4191000"/>
            <a:ext cx="703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stop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244760" name="Picture 24" descr="4qpupi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663" y="914400"/>
            <a:ext cx="18986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61" name="Line 25"/>
          <p:cNvSpPr>
            <a:spLocks noChangeShapeType="1"/>
          </p:cNvSpPr>
          <p:nvPr/>
        </p:nvSpPr>
        <p:spPr bwMode="auto">
          <a:xfrm flipH="1">
            <a:off x="4010025" y="3048000"/>
            <a:ext cx="492125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762" name="Line 26"/>
          <p:cNvSpPr>
            <a:spLocks noChangeShapeType="1"/>
          </p:cNvSpPr>
          <p:nvPr/>
        </p:nvSpPr>
        <p:spPr bwMode="auto">
          <a:xfrm>
            <a:off x="2601913" y="3048000"/>
            <a:ext cx="1266825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763" name="Line 27"/>
          <p:cNvSpPr>
            <a:spLocks noChangeShapeType="1"/>
          </p:cNvSpPr>
          <p:nvPr/>
        </p:nvSpPr>
        <p:spPr bwMode="auto">
          <a:xfrm flipV="1">
            <a:off x="1066800" y="3886200"/>
            <a:ext cx="633413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764" name="Line 28"/>
          <p:cNvSpPr>
            <a:spLocks noChangeShapeType="1"/>
          </p:cNvSpPr>
          <p:nvPr/>
        </p:nvSpPr>
        <p:spPr bwMode="auto">
          <a:xfrm flipH="1" flipV="1">
            <a:off x="7245350" y="3886200"/>
            <a:ext cx="703263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765" name="Line 29"/>
          <p:cNvSpPr>
            <a:spLocks noChangeShapeType="1"/>
          </p:cNvSpPr>
          <p:nvPr/>
        </p:nvSpPr>
        <p:spPr bwMode="auto">
          <a:xfrm flipH="1">
            <a:off x="5064125" y="2971800"/>
            <a:ext cx="1055688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4767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495800"/>
            <a:ext cx="20589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68" name="Oval 32"/>
          <p:cNvSpPr>
            <a:spLocks noChangeArrowheads="1"/>
          </p:cNvSpPr>
          <p:nvPr/>
        </p:nvSpPr>
        <p:spPr bwMode="auto">
          <a:xfrm>
            <a:off x="7953375" y="5162550"/>
            <a:ext cx="228600" cy="228600"/>
          </a:xfrm>
          <a:prstGeom prst="ellipse">
            <a:avLst/>
          </a:prstGeom>
          <a:noFill/>
          <a:ln w="19050">
            <a:solidFill>
              <a:srgbClr val="D96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770" name="Text Box 34"/>
          <p:cNvSpPr txBox="1">
            <a:spLocks noChangeArrowheads="1"/>
          </p:cNvSpPr>
          <p:nvPr/>
        </p:nvSpPr>
        <p:spPr bwMode="auto">
          <a:xfrm>
            <a:off x="3200400" y="1447800"/>
            <a:ext cx="200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A transparent mask</a:t>
            </a:r>
          </a:p>
        </p:txBody>
      </p:sp>
      <p:pic>
        <p:nvPicPr>
          <p:cNvPr id="112676" name="Picture 43" descr="4Q_01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816100"/>
            <a:ext cx="1828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18"/>
          <p:cNvSpPr/>
          <p:nvPr/>
        </p:nvSpPr>
        <p:spPr bwMode="auto">
          <a:xfrm>
            <a:off x="1006924" y="160558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 quadrants phase mask coronagraph</a:t>
            </a:r>
          </a:p>
        </p:txBody>
      </p:sp>
      <p:pic>
        <p:nvPicPr>
          <p:cNvPr id="46" name="Image 45" descr="msk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1650" y="1651000"/>
            <a:ext cx="590550" cy="584200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1" grpId="0" animBg="1"/>
      <p:bldP spid="244762" grpId="0" animBg="1"/>
      <p:bldP spid="244763" grpId="0" animBg="1"/>
      <p:bldP spid="244764" grpId="0" animBg="1"/>
      <p:bldP spid="244765" grpId="0" animBg="1"/>
      <p:bldP spid="244768" grpId="0" animBg="1"/>
      <p:bldP spid="244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Achromatism of phase mask coronagraph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862" y="1166582"/>
            <a:ext cx="8476915" cy="29731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Improving achromatism in phase mask coronagraph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Play with combinations of quadrant thickness to cancel the first terms of the Taylor development of the complex amplitude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=   ± exp(j k )   where   =  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Classical 4QPM  : steps = [0, 1, </a:t>
            </a:r>
            <a:r>
              <a:rPr lang="fr-FR" dirty="0">
                <a:solidFill>
                  <a:schemeClr val="tx1"/>
                </a:solidFill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, 1]  -&gt;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≈  </a:t>
            </a: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4QPMC : 2nd order with steps = [0, 1, </a:t>
            </a:r>
            <a:r>
              <a:rPr lang="fr-FR" dirty="0">
                <a:solidFill>
                  <a:srgbClr val="C0504D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, 1]  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≈ ()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8QPMC : 3rd order with steps = [1, 8, 3, 6, 2, 7, 2, 7]  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≈ ()</a:t>
            </a:r>
            <a:r>
              <a:rPr lang="fr-FR" baseline="30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3</a:t>
            </a: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 4QPMC component just manufactured : to be tested soon 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6</a:t>
            </a:fld>
            <a:endParaRPr lang="en-GB"/>
          </a:p>
        </p:txBody>
      </p:sp>
      <p:pic>
        <p:nvPicPr>
          <p:cNvPr id="77" name="Picture 4" descr="4QAchro_A_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884" y="4624469"/>
            <a:ext cx="2450652" cy="1707439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78" name="Picture 6" descr="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002" y="4431197"/>
            <a:ext cx="2045879" cy="18967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8739" y="1265752"/>
            <a:ext cx="7901598" cy="9787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Bracewell-type nulling interferometer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Success depends on several challenges, one being the </a:t>
            </a:r>
            <a:r>
              <a:rPr lang="fr-FR" i="1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achromatic  phase shift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within the bandpass (typically one to two octave) </a:t>
            </a:r>
            <a:b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endParaRPr lang="fr-FR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43000" y="228600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Nulling interferometry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7</a:t>
            </a:fld>
            <a:endParaRPr lang="en-GB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990600" y="3394401"/>
            <a:ext cx="3810000" cy="2884487"/>
            <a:chOff x="336" y="576"/>
            <a:chExt cx="2448" cy="2309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52" y="2641"/>
              <a:ext cx="961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Recombination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496" y="2352"/>
              <a:ext cx="288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T2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816" y="2544"/>
              <a:ext cx="1587" cy="52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 flipH="1">
              <a:off x="2112" y="1680"/>
              <a:ext cx="624" cy="1008"/>
              <a:chOff x="432" y="1344"/>
              <a:chExt cx="624" cy="1008"/>
            </a:xfrm>
          </p:grpSpPr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 flipV="1">
                <a:off x="480" y="153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1008" y="134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 flipH="1" flipV="1">
                <a:off x="768" y="153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AutoShape 15"/>
              <p:cNvSpPr>
                <a:spLocks noChangeArrowheads="1"/>
              </p:cNvSpPr>
              <p:nvPr/>
            </p:nvSpPr>
            <p:spPr bwMode="auto">
              <a:xfrm rot="-5400000">
                <a:off x="672" y="1584"/>
                <a:ext cx="144" cy="624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Rectangle 1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48" cy="69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AutoShape 17"/>
              <p:cNvSpPr>
                <a:spLocks noChangeArrowheads="1"/>
              </p:cNvSpPr>
              <p:nvPr/>
            </p:nvSpPr>
            <p:spPr bwMode="auto">
              <a:xfrm rot="-5400000">
                <a:off x="723" y="1440"/>
                <a:ext cx="48" cy="144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 rot="-2188107">
                <a:off x="720" y="2112"/>
                <a:ext cx="48" cy="24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480" y="1680"/>
              <a:ext cx="624" cy="1008"/>
              <a:chOff x="432" y="1344"/>
              <a:chExt cx="624" cy="1008"/>
            </a:xfrm>
          </p:grpSpPr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 flipV="1">
                <a:off x="480" y="153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>
                <a:off x="1008" y="134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23"/>
              <p:cNvSpPr>
                <a:spLocks noChangeShapeType="1"/>
              </p:cNvSpPr>
              <p:nvPr/>
            </p:nvSpPr>
            <p:spPr bwMode="auto">
              <a:xfrm flipH="1" flipV="1">
                <a:off x="768" y="153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auto">
              <a:xfrm rot="-5400000">
                <a:off x="672" y="1584"/>
                <a:ext cx="144" cy="624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48" cy="698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AutoShape 26"/>
              <p:cNvSpPr>
                <a:spLocks noChangeArrowheads="1"/>
              </p:cNvSpPr>
              <p:nvPr/>
            </p:nvSpPr>
            <p:spPr bwMode="auto">
              <a:xfrm rot="-5400000">
                <a:off x="723" y="1440"/>
                <a:ext cx="48" cy="144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 rot="-2188107">
                <a:off x="720" y="2112"/>
                <a:ext cx="48" cy="24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8" name="AutoShape 28"/>
            <p:cNvSpPr>
              <a:spLocks noChangeArrowheads="1"/>
            </p:cNvSpPr>
            <p:nvPr/>
          </p:nvSpPr>
          <p:spPr bwMode="auto">
            <a:xfrm>
              <a:off x="1488" y="2496"/>
              <a:ext cx="240" cy="144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>
              <a:off x="1920" y="2448"/>
              <a:ext cx="240" cy="240"/>
            </a:xfrm>
            <a:prstGeom prst="octagon">
              <a:avLst>
                <a:gd name="adj" fmla="val 29287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432" y="1392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432" y="1152"/>
              <a:ext cx="235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1584" y="576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1584" y="576"/>
              <a:ext cx="19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768" y="1632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1584" y="856"/>
              <a:ext cx="96" cy="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8"/>
                </a:cxn>
                <a:cxn ang="0">
                  <a:pos x="96" y="56"/>
                </a:cxn>
              </a:cxnLst>
              <a:rect l="0" t="0" r="r" b="b"/>
              <a:pathLst>
                <a:path w="96" h="56">
                  <a:moveTo>
                    <a:pt x="0" y="8"/>
                  </a:moveTo>
                  <a:cubicBezTo>
                    <a:pt x="16" y="4"/>
                    <a:pt x="32" y="0"/>
                    <a:pt x="48" y="8"/>
                  </a:cubicBezTo>
                  <a:cubicBezTo>
                    <a:pt x="63" y="15"/>
                    <a:pt x="79" y="35"/>
                    <a:pt x="96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flipV="1">
              <a:off x="768" y="1249"/>
              <a:ext cx="95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385" y="2352"/>
              <a:ext cx="287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T1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1440" y="1440"/>
              <a:ext cx="288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D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336" y="1392"/>
              <a:ext cx="480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D.sin</a:t>
              </a:r>
              <a:r>
                <a:rPr lang="fr-FR" sz="1400" b="1">
                  <a:latin typeface="Symbol" pitchFamily="-65" charset="2"/>
                </a:rPr>
                <a:t>q</a:t>
              </a:r>
              <a:endParaRPr lang="fr-FR" sz="1400" b="1">
                <a:latin typeface="Comic Sans MS" pitchFamily="-65" charset="0"/>
              </a:endParaRP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1584" y="673"/>
              <a:ext cx="144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Symbol" pitchFamily="-65" charset="2"/>
                </a:rPr>
                <a:t>q</a:t>
              </a:r>
            </a:p>
          </p:txBody>
        </p: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1103" y="576"/>
              <a:ext cx="433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Star</a:t>
              </a: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1872" y="576"/>
              <a:ext cx="528" cy="244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>
                  <a:latin typeface="Comic Sans MS" pitchFamily="-65" charset="0"/>
                </a:rPr>
                <a:t>Planet</a:t>
              </a:r>
            </a:p>
          </p:txBody>
        </p:sp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1872" y="2429"/>
              <a:ext cx="288" cy="293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lg"/>
              <a:tailEnd type="none" w="med" len="lg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latin typeface="Comic Sans MS" pitchFamily="-65" charset="0"/>
                </a:rPr>
                <a:t> </a:t>
              </a:r>
              <a:r>
                <a:rPr lang="fr-FR" sz="1800" b="1">
                  <a:latin typeface="Symbol" pitchFamily="-65" charset="2"/>
                </a:rPr>
                <a:t>p</a:t>
              </a:r>
              <a:endParaRPr lang="fr-FR" sz="1400" b="1">
                <a:latin typeface="Comic Sans MS" pitchFamily="-65" charset="0"/>
              </a:endParaRPr>
            </a:p>
          </p:txBody>
        </p:sp>
      </p:grpSp>
      <p:sp>
        <p:nvSpPr>
          <p:cNvPr id="51" name="Oval 44"/>
          <p:cNvSpPr>
            <a:spLocks noChangeArrowheads="1"/>
          </p:cNvSpPr>
          <p:nvPr/>
        </p:nvSpPr>
        <p:spPr bwMode="auto">
          <a:xfrm>
            <a:off x="3343275" y="5697863"/>
            <a:ext cx="609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2" name="Group 45"/>
          <p:cNvGrpSpPr>
            <a:grpSpLocks/>
          </p:cNvGrpSpPr>
          <p:nvPr/>
        </p:nvGrpSpPr>
        <p:grpSpPr bwMode="auto">
          <a:xfrm>
            <a:off x="5943600" y="3764288"/>
            <a:ext cx="2209800" cy="2209800"/>
            <a:chOff x="3504" y="1296"/>
            <a:chExt cx="1600" cy="1600"/>
          </a:xfrm>
        </p:grpSpPr>
        <p:pic>
          <p:nvPicPr>
            <p:cNvPr id="53" name="Picture 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1296"/>
              <a:ext cx="1600" cy="1600"/>
            </a:xfrm>
            <a:prstGeom prst="rect">
              <a:avLst/>
            </a:prstGeom>
            <a:noFill/>
          </p:spPr>
        </p:pic>
        <p:sp>
          <p:nvSpPr>
            <p:cNvPr id="54" name="AutoShape 47"/>
            <p:cNvSpPr>
              <a:spLocks noChangeArrowheads="1"/>
            </p:cNvSpPr>
            <p:nvPr/>
          </p:nvSpPr>
          <p:spPr bwMode="auto">
            <a:xfrm>
              <a:off x="4272" y="2016"/>
              <a:ext cx="93" cy="96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 type="none" w="med" len="lg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4438" y="2054"/>
              <a:ext cx="48" cy="4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 type="none" w="med" len="lg"/>
              <a:tailEnd type="none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7" name="Espace réservé du pied de page 56"/>
          <p:cNvSpPr>
            <a:spLocks noGrp="1"/>
          </p:cNvSpPr>
          <p:nvPr>
            <p:ph type="ftr" sz="quarter" idx="11"/>
          </p:nvPr>
        </p:nvSpPr>
        <p:spPr>
          <a:xfrm>
            <a:off x="3073042" y="6520628"/>
            <a:ext cx="5806591" cy="337372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799" y="1143000"/>
            <a:ext cx="4338805" cy="1588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Signatures of three key components:</a:t>
            </a:r>
            <a:b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H</a:t>
            </a:r>
            <a:r>
              <a:rPr lang="en-GB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O, O</a:t>
            </a:r>
            <a:r>
              <a:rPr lang="en-GB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3</a:t>
            </a: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, CO</a:t>
            </a:r>
            <a:r>
              <a:rPr lang="en-GB" baseline="-25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GB" dirty="0">
              <a:solidFill>
                <a:srgbClr val="000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Broad range of </a:t>
            </a: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 </a:t>
            </a: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 from 6 to 18 µm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Detecting those bands : goal of a future Darwin-type space project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43000" y="228600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Life on exoplanet: tracers in the mid-IR</a:t>
            </a:r>
            <a:endParaRPr lang="en-US" sz="3200" b="1" i="1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8</a:t>
            </a:fld>
            <a:endParaRPr lang="en-GB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053013" y="838200"/>
            <a:ext cx="3783012" cy="5105400"/>
            <a:chOff x="3149" y="640"/>
            <a:chExt cx="2383" cy="368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3264" y="640"/>
              <a:ext cx="2240" cy="3680"/>
              <a:chOff x="3256" y="536"/>
              <a:chExt cx="2240" cy="3680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3256" y="864"/>
                <a:ext cx="2240" cy="3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635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3472" y="536"/>
                <a:ext cx="1824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635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152E72"/>
                    </a:solidFill>
                    <a:latin typeface="Helvetica" pitchFamily="-65" charset="0"/>
                  </a:rPr>
                  <a:t>Observed spectra</a:t>
                </a: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3149" y="981"/>
              <a:ext cx="2383" cy="1543"/>
              <a:chOff x="3149" y="981"/>
              <a:chExt cx="2383" cy="1543"/>
            </a:xfrm>
          </p:grpSpPr>
          <p:pic>
            <p:nvPicPr>
              <p:cNvPr id="11" name="Picture 8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49" y="1276"/>
                <a:ext cx="2383" cy="1248"/>
              </a:xfrm>
              <a:prstGeom prst="rect">
                <a:avLst/>
              </a:prstGeom>
              <a:noFill/>
              <a:effectLst>
                <a:outerShdw blurRad="63500" dist="63500" dir="2700000" algn="ctr" rotWithShape="0">
                  <a:srgbClr val="000000">
                    <a:alpha val="74998"/>
                  </a:srgbClr>
                </a:outerShdw>
              </a:effectLst>
            </p:spPr>
          </p:pic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3584" y="981"/>
                <a:ext cx="1638" cy="467"/>
                <a:chOff x="3632" y="893"/>
                <a:chExt cx="1638" cy="467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32" y="893"/>
                  <a:ext cx="1638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63500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CC0000"/>
                      </a:solidFill>
                    </a:rPr>
                    <a:t>   H</a:t>
                  </a:r>
                  <a:r>
                    <a:rPr lang="en-US" sz="1400" b="1">
                      <a:solidFill>
                        <a:srgbClr val="CC0000"/>
                      </a:solidFill>
                    </a:rPr>
                    <a:t>2</a:t>
                  </a:r>
                  <a:r>
                    <a:rPr lang="en-US" sz="1800" b="1">
                      <a:solidFill>
                        <a:srgbClr val="CC0000"/>
                      </a:solidFill>
                    </a:rPr>
                    <a:t>O    </a:t>
                  </a:r>
                  <a:r>
                    <a:rPr lang="en-US" sz="1800" b="1">
                      <a:solidFill>
                        <a:srgbClr val="CC0000"/>
                      </a:solidFill>
                      <a:latin typeface="Helvetica" pitchFamily="-65" charset="0"/>
                    </a:rPr>
                    <a:t>O</a:t>
                  </a:r>
                  <a:r>
                    <a:rPr lang="en-US" sz="1400" b="1">
                      <a:solidFill>
                        <a:srgbClr val="CC0000"/>
                      </a:solidFill>
                    </a:rPr>
                    <a:t>3</a:t>
                  </a:r>
                  <a:r>
                    <a:rPr lang="en-US" sz="1600" b="1">
                      <a:solidFill>
                        <a:srgbClr val="CC0000"/>
                      </a:solidFill>
                    </a:rPr>
                    <a:t>      </a:t>
                  </a:r>
                  <a:r>
                    <a:rPr lang="en-US" sz="1800" b="1">
                      <a:solidFill>
                        <a:srgbClr val="CC0000"/>
                      </a:solidFill>
                    </a:rPr>
                    <a:t>CO</a:t>
                  </a:r>
                  <a:r>
                    <a:rPr lang="en-US" sz="1400" b="1">
                      <a:solidFill>
                        <a:srgbClr val="CC0000"/>
                      </a:solidFill>
                    </a:rPr>
                    <a:t>2</a:t>
                  </a:r>
                  <a:endParaRPr lang="en-US" sz="2000"/>
                </a:p>
              </p:txBody>
            </p:sp>
            <p:grpSp>
              <p:nvGrpSpPr>
                <p:cNvPr id="14" name="Group 11"/>
                <p:cNvGrpSpPr>
                  <a:grpSpLocks/>
                </p:cNvGrpSpPr>
                <p:nvPr/>
              </p:nvGrpSpPr>
              <p:grpSpPr bwMode="auto">
                <a:xfrm>
                  <a:off x="3680" y="1080"/>
                  <a:ext cx="1583" cy="280"/>
                  <a:chOff x="3632" y="1216"/>
                  <a:chExt cx="1583" cy="280"/>
                </a:xfrm>
              </p:grpSpPr>
              <p:sp>
                <p:nvSpPr>
                  <p:cNvPr id="15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267" y="1216"/>
                    <a:ext cx="0" cy="277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1216"/>
                    <a:ext cx="0" cy="28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1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747" y="1380"/>
                    <a:ext cx="46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632" y="1380"/>
                    <a:ext cx="39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4" y="1325"/>
                    <a:ext cx="115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prstDash val="sysDot"/>
                    <a:round/>
                    <a:headEnd/>
                    <a:tailEnd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24" y="1318"/>
                    <a:ext cx="0" cy="63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prstDash val="sysDot"/>
                    <a:round/>
                    <a:headEnd/>
                    <a:tailEnd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66" y="1319"/>
                    <a:ext cx="3" cy="52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prstDash val="sysDot"/>
                    <a:round/>
                    <a:headEnd/>
                    <a:tailEnd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1220"/>
                    <a:ext cx="0" cy="104"/>
                  </a:xfrm>
                  <a:prstGeom prst="line">
                    <a:avLst/>
                  </a:prstGeom>
                  <a:noFill/>
                  <a:ln w="19050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ffectLst>
                    <a:outerShdw blurRad="63500" dist="63500" dir="2700000" algn="ctr" rotWithShape="0">
                      <a:schemeClr val="bg2">
                        <a:alpha val="74998"/>
                      </a:scheme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</p:grp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4953000" y="3276600"/>
            <a:ext cx="4953000" cy="2708275"/>
            <a:chOff x="3087" y="2140"/>
            <a:chExt cx="3120" cy="2144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087" y="3970"/>
              <a:ext cx="312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63500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-65" charset="0"/>
                </a:rPr>
                <a:t>             </a:t>
              </a:r>
              <a:r>
                <a:rPr lang="en-US" sz="1600" b="1"/>
                <a:t>6</a:t>
              </a:r>
              <a:r>
                <a:rPr lang="en-US" sz="1800" b="1"/>
                <a:t>     </a:t>
              </a:r>
              <a:r>
                <a:rPr lang="en-US" sz="1600" b="1"/>
                <a:t>8</a:t>
              </a:r>
              <a:r>
                <a:rPr lang="en-US" sz="1800" b="1"/>
                <a:t>   </a:t>
              </a:r>
              <a:r>
                <a:rPr lang="en-US" sz="1600" b="1"/>
                <a:t>10        15    20  </a:t>
              </a:r>
              <a:r>
                <a:rPr lang="en-US" sz="2000" b="1">
                  <a:latin typeface="Symbol" pitchFamily="-65" charset="2"/>
                </a:rPr>
                <a:t>m</a:t>
              </a:r>
              <a:r>
                <a:rPr lang="en-US" sz="2000" b="1"/>
                <a:t>m</a:t>
              </a:r>
            </a:p>
          </p:txBody>
        </p:sp>
        <p:pic>
          <p:nvPicPr>
            <p:cNvPr id="29" name="Picture 22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52" y="2140"/>
              <a:ext cx="2387" cy="1224"/>
            </a:xfrm>
            <a:prstGeom prst="rect">
              <a:avLst/>
            </a:prstGeom>
            <a:noFill/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  <p:pic>
          <p:nvPicPr>
            <p:cNvPr id="30" name="Picture 2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44" y="2972"/>
              <a:ext cx="2396" cy="1231"/>
            </a:xfrm>
            <a:prstGeom prst="rect">
              <a:avLst/>
            </a:prstGeom>
            <a:noFill/>
            <a:effectLst>
              <a:outerShdw blurRad="63500" dist="63500" dir="2700000" algn="ctr" rotWithShape="0">
                <a:srgbClr val="000000">
                  <a:alpha val="74998"/>
                </a:srgbClr>
              </a:outerShdw>
            </a:effectLst>
          </p:spPr>
        </p:pic>
      </p:grpSp>
      <p:pic>
        <p:nvPicPr>
          <p:cNvPr id="31" name="Picture 4" descr="Darwin_20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842004" y="3762011"/>
            <a:ext cx="3179070" cy="2249867"/>
          </a:xfrm>
          <a:prstGeom prst="rect">
            <a:avLst/>
          </a:prstGeom>
          <a:noFill/>
        </p:spPr>
      </p:pic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>
          <a:xfrm>
            <a:off x="4208599" y="6583362"/>
            <a:ext cx="4495800" cy="274638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914400" y="308659"/>
            <a:ext cx="7620000" cy="639701"/>
          </a:xfrm>
          <a:prstGeom prst="roundRect">
            <a:avLst/>
          </a:prstGeom>
          <a:gradFill flip="none" rotWithShape="1">
            <a:gsLst>
              <a:gs pos="0">
                <a:srgbClr val="FFC07E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  <a:softEdge rad="635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Avoiding long delay lines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235" y="1195327"/>
            <a:ext cx="6251634" cy="1588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3-telescopes nulling interferometer in space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How recombining the beams on one of the spacecraft, without prohibitive long delay lines 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Tx/>
              <a:buBlip>
                <a:blip r:embed="rId2"/>
              </a:buBlip>
            </a:pPr>
            <a:r>
              <a:rPr lang="fr-FR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 Use relay mirrors and diophantine relations between spacecraft distances  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47E5-EF93-6740-BCF4-AE24F60C5B94}" type="slidenum">
              <a:rPr/>
              <a:pPr/>
              <a:t>9</a:t>
            </a:fld>
            <a:endParaRPr lang="en-GB"/>
          </a:p>
        </p:txBody>
      </p:sp>
      <p:grpSp>
        <p:nvGrpSpPr>
          <p:cNvPr id="147" name="Grouper 146"/>
          <p:cNvGrpSpPr/>
          <p:nvPr/>
        </p:nvGrpSpPr>
        <p:grpSpPr>
          <a:xfrm>
            <a:off x="400051" y="3135441"/>
            <a:ext cx="4469599" cy="3202972"/>
            <a:chOff x="400051" y="3135441"/>
            <a:chExt cx="4469599" cy="3202972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543712" y="3135441"/>
              <a:ext cx="4325938" cy="2473325"/>
              <a:chOff x="2640" y="2570"/>
              <a:chExt cx="2725" cy="1558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694" y="2574"/>
                <a:ext cx="2597" cy="1567"/>
                <a:chOff x="2215" y="2282"/>
                <a:chExt cx="3078" cy="1853"/>
              </a:xfrm>
            </p:grpSpPr>
            <p:sp>
              <p:nvSpPr>
                <p:cNvPr id="34" name="AutoShape 4"/>
                <p:cNvSpPr>
                  <a:spLocks noChangeArrowheads="1"/>
                </p:cNvSpPr>
                <p:nvPr/>
              </p:nvSpPr>
              <p:spPr bwMode="auto">
                <a:xfrm>
                  <a:off x="3312" y="2282"/>
                  <a:ext cx="672" cy="214"/>
                </a:xfrm>
                <a:prstGeom prst="downArrow">
                  <a:avLst>
                    <a:gd name="adj1" fmla="val 48213"/>
                    <a:gd name="adj2" fmla="val 4252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5" name="Group 5"/>
                <p:cNvGrpSpPr>
                  <a:grpSpLocks/>
                </p:cNvGrpSpPr>
                <p:nvPr/>
              </p:nvGrpSpPr>
              <p:grpSpPr bwMode="auto">
                <a:xfrm>
                  <a:off x="2215" y="2687"/>
                  <a:ext cx="3078" cy="1448"/>
                  <a:chOff x="1824" y="1968"/>
                  <a:chExt cx="1632" cy="768"/>
                </a:xfrm>
              </p:grpSpPr>
              <p:sp>
                <p:nvSpPr>
                  <p:cNvPr id="4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1968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592"/>
                    <a:ext cx="144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968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9"/>
                  <p:cNvSpPr>
                    <a:spLocks/>
                  </p:cNvSpPr>
                  <p:nvPr/>
                </p:nvSpPr>
                <p:spPr bwMode="auto">
                  <a:xfrm>
                    <a:off x="1872" y="2016"/>
                    <a:ext cx="1536" cy="5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36" y="0"/>
                      </a:cxn>
                      <a:cxn ang="0">
                        <a:pos x="768" y="576"/>
                      </a:cxn>
                    </a:cxnLst>
                    <a:rect l="0" t="0" r="r" b="b"/>
                    <a:pathLst>
                      <a:path w="1536" h="576">
                        <a:moveTo>
                          <a:pt x="0" y="0"/>
                        </a:moveTo>
                        <a:lnTo>
                          <a:pt x="1536" y="0"/>
                        </a:lnTo>
                        <a:lnTo>
                          <a:pt x="768" y="57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hlink"/>
                    </a:solidFill>
                    <a:prstDash val="sysDot"/>
                    <a:round/>
                    <a:headEnd/>
                    <a:tailEnd type="arrow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10"/>
                  <p:cNvSpPr>
                    <a:spLocks/>
                  </p:cNvSpPr>
                  <p:nvPr/>
                </p:nvSpPr>
                <p:spPr bwMode="auto">
                  <a:xfrm>
                    <a:off x="2592" y="2016"/>
                    <a:ext cx="816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72"/>
                      </a:cxn>
                      <a:cxn ang="0">
                        <a:pos x="816" y="48"/>
                      </a:cxn>
                      <a:cxn ang="0">
                        <a:pos x="816" y="96"/>
                      </a:cxn>
                      <a:cxn ang="0">
                        <a:pos x="48" y="720"/>
                      </a:cxn>
                    </a:cxnLst>
                    <a:rect l="0" t="0" r="r" b="b"/>
                    <a:pathLst>
                      <a:path w="816" h="720">
                        <a:moveTo>
                          <a:pt x="0" y="0"/>
                        </a:moveTo>
                        <a:lnTo>
                          <a:pt x="0" y="672"/>
                        </a:lnTo>
                        <a:lnTo>
                          <a:pt x="816" y="48"/>
                        </a:lnTo>
                        <a:lnTo>
                          <a:pt x="816" y="96"/>
                        </a:lnTo>
                        <a:lnTo>
                          <a:pt x="48" y="72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24" y="2395"/>
                  <a:ext cx="264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/>
                    <a:t>4</a:t>
                  </a:r>
                </a:p>
              </p:txBody>
            </p:sp>
            <p:sp>
              <p:nvSpPr>
                <p:cNvPr id="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0" y="3114"/>
                  <a:ext cx="264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/>
                    <a:t>3</a:t>
                  </a:r>
                </a:p>
              </p:txBody>
            </p:sp>
            <p:sp>
              <p:nvSpPr>
                <p:cNvPr id="3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241" y="3114"/>
                  <a:ext cx="264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/>
                    <a:t>5</a:t>
                  </a:r>
                </a:p>
              </p:txBody>
            </p:sp>
            <p:sp>
              <p:nvSpPr>
                <p:cNvPr id="3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33" y="2395"/>
                  <a:ext cx="264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/>
                    <a:t>4</a:t>
                  </a:r>
                </a:p>
              </p:txBody>
            </p:sp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89" y="2808"/>
                  <a:ext cx="2882" cy="0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Line 16"/>
                <p:cNvSpPr>
                  <a:spLocks noChangeShapeType="1"/>
                </p:cNvSpPr>
                <p:nvPr/>
              </p:nvSpPr>
              <p:spPr bwMode="auto">
                <a:xfrm>
                  <a:off x="2301" y="2800"/>
                  <a:ext cx="1395" cy="1184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prstDash val="sysDot"/>
                  <a:round/>
                  <a:headEnd/>
                  <a:tailEnd type="arrow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3734" y="3739"/>
                <a:ext cx="394" cy="393"/>
                <a:chOff x="1506" y="1181"/>
                <a:chExt cx="1486" cy="1476"/>
              </a:xfrm>
            </p:grpSpPr>
            <p:sp>
              <p:nvSpPr>
                <p:cNvPr id="27" name="Oval 19"/>
                <p:cNvSpPr>
                  <a:spLocks noChangeArrowheads="1"/>
                </p:cNvSpPr>
                <p:nvPr/>
              </p:nvSpPr>
              <p:spPr bwMode="auto">
                <a:xfrm>
                  <a:off x="1512" y="2248"/>
                  <a:ext cx="1479" cy="34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Arc 20"/>
                <p:cNvSpPr>
                  <a:spLocks/>
                </p:cNvSpPr>
                <p:nvPr/>
              </p:nvSpPr>
              <p:spPr bwMode="auto">
                <a:xfrm flipV="1">
                  <a:off x="2236" y="2409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Arc 21"/>
                <p:cNvSpPr>
                  <a:spLocks/>
                </p:cNvSpPr>
                <p:nvPr/>
              </p:nvSpPr>
              <p:spPr bwMode="auto">
                <a:xfrm flipH="1" flipV="1">
                  <a:off x="1506" y="2404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3" y="1290"/>
                  <a:ext cx="571" cy="10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102" y="1360"/>
                  <a:ext cx="134" cy="12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" name="Line 24"/>
                <p:cNvSpPr>
                  <a:spLocks noChangeShapeType="1"/>
                </p:cNvSpPr>
                <p:nvPr/>
              </p:nvSpPr>
              <p:spPr bwMode="auto">
                <a:xfrm>
                  <a:off x="2305" y="1296"/>
                  <a:ext cx="604" cy="10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AutoShape 25"/>
                <p:cNvSpPr>
                  <a:spLocks noChangeArrowheads="1"/>
                </p:cNvSpPr>
                <p:nvPr/>
              </p:nvSpPr>
              <p:spPr bwMode="auto">
                <a:xfrm>
                  <a:off x="2178" y="1181"/>
                  <a:ext cx="139" cy="210"/>
                </a:xfrm>
                <a:prstGeom prst="can">
                  <a:avLst>
                    <a:gd name="adj" fmla="val 3777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088" y="2735"/>
                <a:ext cx="277" cy="271"/>
                <a:chOff x="1506" y="1181"/>
                <a:chExt cx="1486" cy="1476"/>
              </a:xfrm>
            </p:grpSpPr>
            <p:sp>
              <p:nvSpPr>
                <p:cNvPr id="20" name="Oval 27"/>
                <p:cNvSpPr>
                  <a:spLocks noChangeArrowheads="1"/>
                </p:cNvSpPr>
                <p:nvPr/>
              </p:nvSpPr>
              <p:spPr bwMode="auto">
                <a:xfrm>
                  <a:off x="1512" y="2248"/>
                  <a:ext cx="1479" cy="34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Arc 28"/>
                <p:cNvSpPr>
                  <a:spLocks/>
                </p:cNvSpPr>
                <p:nvPr/>
              </p:nvSpPr>
              <p:spPr bwMode="auto">
                <a:xfrm flipV="1">
                  <a:off x="2236" y="2409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Arc 29"/>
                <p:cNvSpPr>
                  <a:spLocks/>
                </p:cNvSpPr>
                <p:nvPr/>
              </p:nvSpPr>
              <p:spPr bwMode="auto">
                <a:xfrm flipH="1" flipV="1">
                  <a:off x="1506" y="2404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33" y="1290"/>
                  <a:ext cx="571" cy="10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102" y="1360"/>
                  <a:ext cx="134" cy="12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Line 32"/>
                <p:cNvSpPr>
                  <a:spLocks noChangeShapeType="1"/>
                </p:cNvSpPr>
                <p:nvPr/>
              </p:nvSpPr>
              <p:spPr bwMode="auto">
                <a:xfrm>
                  <a:off x="2305" y="1296"/>
                  <a:ext cx="604" cy="10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AutoShape 33"/>
                <p:cNvSpPr>
                  <a:spLocks noChangeArrowheads="1"/>
                </p:cNvSpPr>
                <p:nvPr/>
              </p:nvSpPr>
              <p:spPr bwMode="auto">
                <a:xfrm>
                  <a:off x="2178" y="1181"/>
                  <a:ext cx="139" cy="210"/>
                </a:xfrm>
                <a:prstGeom prst="can">
                  <a:avLst>
                    <a:gd name="adj" fmla="val 3777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2640" y="2735"/>
                <a:ext cx="277" cy="271"/>
                <a:chOff x="1506" y="1181"/>
                <a:chExt cx="1486" cy="1476"/>
              </a:xfrm>
            </p:grpSpPr>
            <p:sp>
              <p:nvSpPr>
                <p:cNvPr id="12" name="Oval 35"/>
                <p:cNvSpPr>
                  <a:spLocks noChangeArrowheads="1"/>
                </p:cNvSpPr>
                <p:nvPr/>
              </p:nvSpPr>
              <p:spPr bwMode="auto">
                <a:xfrm>
                  <a:off x="1512" y="2248"/>
                  <a:ext cx="1479" cy="34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Arc 36"/>
                <p:cNvSpPr>
                  <a:spLocks/>
                </p:cNvSpPr>
                <p:nvPr/>
              </p:nvSpPr>
              <p:spPr bwMode="auto">
                <a:xfrm flipV="1">
                  <a:off x="2236" y="2409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Arc 37"/>
                <p:cNvSpPr>
                  <a:spLocks/>
                </p:cNvSpPr>
                <p:nvPr/>
              </p:nvSpPr>
              <p:spPr bwMode="auto">
                <a:xfrm flipH="1" flipV="1">
                  <a:off x="1506" y="2404"/>
                  <a:ext cx="756" cy="2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33" y="1290"/>
                  <a:ext cx="571" cy="10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102" y="1360"/>
                  <a:ext cx="134" cy="12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Line 40"/>
                <p:cNvSpPr>
                  <a:spLocks noChangeShapeType="1"/>
                </p:cNvSpPr>
                <p:nvPr/>
              </p:nvSpPr>
              <p:spPr bwMode="auto">
                <a:xfrm>
                  <a:off x="2305" y="1296"/>
                  <a:ext cx="604" cy="10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AutoShape 41"/>
                <p:cNvSpPr>
                  <a:spLocks noChangeArrowheads="1"/>
                </p:cNvSpPr>
                <p:nvPr/>
              </p:nvSpPr>
              <p:spPr bwMode="auto">
                <a:xfrm>
                  <a:off x="2178" y="1181"/>
                  <a:ext cx="139" cy="210"/>
                </a:xfrm>
                <a:prstGeom prst="can">
                  <a:avLst>
                    <a:gd name="adj" fmla="val 3777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143" name="Rectangle 142"/>
            <p:cNvSpPr/>
            <p:nvPr/>
          </p:nvSpPr>
          <p:spPr>
            <a:xfrm>
              <a:off x="400051" y="5969081"/>
              <a:ext cx="3380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00100" lvl="1" indent="-342900">
                <a:spcBef>
                  <a:spcPct val="20000"/>
                </a:spcBef>
                <a:buClr>
                  <a:schemeClr val="accent2"/>
                </a:buClr>
                <a:buSzPct val="80000"/>
              </a:pPr>
              <a:r>
                <a:rPr lang="fr-FR" dirty="0">
                  <a:solidFill>
                    <a:srgbClr val="000000"/>
                  </a:solidFill>
                  <a:ea typeface="ＭＳ Ｐゴシック" pitchFamily="-65" charset="-128"/>
                  <a:cs typeface="ＭＳ Ｐゴシック" pitchFamily="-65" charset="-128"/>
                </a:rPr>
                <a:t>Optical path = 4+4+5 = 3+5+5 = 13</a:t>
              </a:r>
            </a:p>
          </p:txBody>
        </p:sp>
        <p:sp>
          <p:nvSpPr>
            <p:cNvPr id="144" name="Ellipse 143"/>
            <p:cNvSpPr/>
            <p:nvPr/>
          </p:nvSpPr>
          <p:spPr>
            <a:xfrm>
              <a:off x="2149295" y="4863291"/>
              <a:ext cx="966097" cy="966097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" name="Grouper 147"/>
          <p:cNvGrpSpPr/>
          <p:nvPr/>
        </p:nvGrpSpPr>
        <p:grpSpPr>
          <a:xfrm>
            <a:off x="5983696" y="2263622"/>
            <a:ext cx="3058968" cy="2060377"/>
            <a:chOff x="5983696" y="2263622"/>
            <a:chExt cx="3058968" cy="2060377"/>
          </a:xfrm>
        </p:grpSpPr>
        <p:grpSp>
          <p:nvGrpSpPr>
            <p:cNvPr id="66" name="Group 4"/>
            <p:cNvGrpSpPr>
              <a:grpSpLocks/>
            </p:cNvGrpSpPr>
            <p:nvPr/>
          </p:nvGrpSpPr>
          <p:grpSpPr bwMode="auto">
            <a:xfrm>
              <a:off x="6136096" y="2820835"/>
              <a:ext cx="2590800" cy="1143000"/>
              <a:chOff x="1824" y="1920"/>
              <a:chExt cx="1632" cy="720"/>
            </a:xfrm>
          </p:grpSpPr>
          <p:grpSp>
            <p:nvGrpSpPr>
              <p:cNvPr id="67" name="Group 5"/>
              <p:cNvGrpSpPr>
                <a:grpSpLocks/>
              </p:cNvGrpSpPr>
              <p:nvPr/>
            </p:nvGrpSpPr>
            <p:grpSpPr bwMode="auto">
              <a:xfrm>
                <a:off x="1872" y="2016"/>
                <a:ext cx="1344" cy="576"/>
                <a:chOff x="1104" y="1152"/>
                <a:chExt cx="1344" cy="1872"/>
              </a:xfrm>
            </p:grpSpPr>
            <p:sp>
              <p:nvSpPr>
                <p:cNvPr id="77" name="Line 6"/>
                <p:cNvSpPr>
                  <a:spLocks noChangeShapeType="1"/>
                </p:cNvSpPr>
                <p:nvPr/>
              </p:nvSpPr>
              <p:spPr bwMode="auto">
                <a:xfrm>
                  <a:off x="1104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8" name="Line 7"/>
                <p:cNvSpPr>
                  <a:spLocks noChangeShapeType="1"/>
                </p:cNvSpPr>
                <p:nvPr/>
              </p:nvSpPr>
              <p:spPr bwMode="auto">
                <a:xfrm>
                  <a:off x="1296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" name="Line 8"/>
                <p:cNvSpPr>
                  <a:spLocks noChangeShapeType="1"/>
                </p:cNvSpPr>
                <p:nvPr/>
              </p:nvSpPr>
              <p:spPr bwMode="auto">
                <a:xfrm>
                  <a:off x="1488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" name="Line 9"/>
                <p:cNvSpPr>
                  <a:spLocks noChangeShapeType="1"/>
                </p:cNvSpPr>
                <p:nvPr/>
              </p:nvSpPr>
              <p:spPr bwMode="auto">
                <a:xfrm>
                  <a:off x="1680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" name="Line 10"/>
                <p:cNvSpPr>
                  <a:spLocks noChangeShapeType="1"/>
                </p:cNvSpPr>
                <p:nvPr/>
              </p:nvSpPr>
              <p:spPr bwMode="auto">
                <a:xfrm>
                  <a:off x="1872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" name="Line 11"/>
                <p:cNvSpPr>
                  <a:spLocks noChangeShapeType="1"/>
                </p:cNvSpPr>
                <p:nvPr/>
              </p:nvSpPr>
              <p:spPr bwMode="auto">
                <a:xfrm>
                  <a:off x="2064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Line 12"/>
                <p:cNvSpPr>
                  <a:spLocks noChangeShapeType="1"/>
                </p:cNvSpPr>
                <p:nvPr/>
              </p:nvSpPr>
              <p:spPr bwMode="auto">
                <a:xfrm>
                  <a:off x="2256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4" name="Line 13"/>
                <p:cNvSpPr>
                  <a:spLocks noChangeShapeType="1"/>
                </p:cNvSpPr>
                <p:nvPr/>
              </p:nvSpPr>
              <p:spPr bwMode="auto">
                <a:xfrm>
                  <a:off x="2448" y="115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68" name="Oval 14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Oval 15"/>
              <p:cNvSpPr>
                <a:spLocks noChangeArrowheads="1"/>
              </p:cNvSpPr>
              <p:nvPr/>
            </p:nvSpPr>
            <p:spPr bwMode="auto">
              <a:xfrm>
                <a:off x="2544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Oval 16"/>
              <p:cNvSpPr>
                <a:spLocks noChangeArrowheads="1"/>
              </p:cNvSpPr>
              <p:nvPr/>
            </p:nvSpPr>
            <p:spPr bwMode="auto">
              <a:xfrm>
                <a:off x="1824" y="25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1872" y="2016"/>
                <a:ext cx="1536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768" y="0"/>
                  </a:cxn>
                  <a:cxn ang="0">
                    <a:pos x="1536" y="576"/>
                  </a:cxn>
                </a:cxnLst>
                <a:rect l="0" t="0" r="r" b="b"/>
                <a:pathLst>
                  <a:path w="1536" h="576">
                    <a:moveTo>
                      <a:pt x="0" y="0"/>
                    </a:moveTo>
                    <a:lnTo>
                      <a:pt x="0" y="576"/>
                    </a:lnTo>
                    <a:lnTo>
                      <a:pt x="768" y="0"/>
                    </a:lnTo>
                    <a:lnTo>
                      <a:pt x="1536" y="576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1920" y="2064"/>
                <a:ext cx="1488" cy="528"/>
              </a:xfrm>
              <a:custGeom>
                <a:avLst/>
                <a:gdLst/>
                <a:ahLst/>
                <a:cxnLst>
                  <a:cxn ang="0">
                    <a:pos x="720" y="0"/>
                  </a:cxn>
                  <a:cxn ang="0">
                    <a:pos x="0" y="528"/>
                  </a:cxn>
                  <a:cxn ang="0">
                    <a:pos x="1488" y="528"/>
                  </a:cxn>
                </a:cxnLst>
                <a:rect l="0" t="0" r="r" b="b"/>
                <a:pathLst>
                  <a:path w="1488" h="528">
                    <a:moveTo>
                      <a:pt x="720" y="0"/>
                    </a:moveTo>
                    <a:lnTo>
                      <a:pt x="0" y="528"/>
                    </a:lnTo>
                    <a:lnTo>
                      <a:pt x="1488" y="52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2640" y="2016"/>
                <a:ext cx="768" cy="576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768" y="528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720" y="576"/>
                  </a:cxn>
                </a:cxnLst>
                <a:rect l="0" t="0" r="r" b="b"/>
                <a:pathLst>
                  <a:path w="768" h="576">
                    <a:moveTo>
                      <a:pt x="768" y="0"/>
                    </a:moveTo>
                    <a:lnTo>
                      <a:pt x="768" y="528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720" y="576"/>
                    </a:lnTo>
                  </a:path>
                </a:pathLst>
              </a:custGeom>
              <a:noFill/>
              <a:ln w="28575" cmpd="sng">
                <a:solidFill>
                  <a:srgbClr val="00FF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>
                <a:off x="187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>
                <a:off x="1872" y="24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5" name="AutoShape 23"/>
            <p:cNvSpPr>
              <a:spLocks noChangeArrowheads="1"/>
            </p:cNvSpPr>
            <p:nvPr/>
          </p:nvSpPr>
          <p:spPr bwMode="auto">
            <a:xfrm>
              <a:off x="6909209" y="2263622"/>
              <a:ext cx="1066800" cy="339725"/>
            </a:xfrm>
            <a:prstGeom prst="downArrow">
              <a:avLst>
                <a:gd name="adj1" fmla="val 48213"/>
                <a:gd name="adj2" fmla="val 425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6598059" y="4016222"/>
              <a:ext cx="1428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Optical path = 13</a:t>
              </a:r>
            </a:p>
          </p:txBody>
        </p:sp>
        <p:grpSp>
          <p:nvGrpSpPr>
            <p:cNvPr id="87" name="Group 49"/>
            <p:cNvGrpSpPr>
              <a:grpSpLocks/>
            </p:cNvGrpSpPr>
            <p:nvPr/>
          </p:nvGrpSpPr>
          <p:grpSpPr bwMode="auto">
            <a:xfrm>
              <a:off x="7126696" y="2339822"/>
              <a:ext cx="625475" cy="620713"/>
              <a:chOff x="1506" y="1181"/>
              <a:chExt cx="1486" cy="1476"/>
            </a:xfrm>
          </p:grpSpPr>
          <p:sp>
            <p:nvSpPr>
              <p:cNvPr id="88" name="Oval 50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Arc 51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Arc 52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AutoShape 56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5" name="Group 97"/>
            <p:cNvGrpSpPr>
              <a:grpSpLocks/>
            </p:cNvGrpSpPr>
            <p:nvPr/>
          </p:nvGrpSpPr>
          <p:grpSpPr bwMode="auto">
            <a:xfrm>
              <a:off x="8422096" y="3559022"/>
              <a:ext cx="439738" cy="431800"/>
              <a:chOff x="1506" y="1181"/>
              <a:chExt cx="1486" cy="1476"/>
            </a:xfrm>
          </p:grpSpPr>
          <p:sp>
            <p:nvSpPr>
              <p:cNvPr id="96" name="Oval 98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Arc 99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Arc 100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01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Line 102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Line 103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AutoShape 104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03" name="Group 105"/>
            <p:cNvGrpSpPr>
              <a:grpSpLocks/>
            </p:cNvGrpSpPr>
            <p:nvPr/>
          </p:nvGrpSpPr>
          <p:grpSpPr bwMode="auto">
            <a:xfrm>
              <a:off x="5983696" y="3559022"/>
              <a:ext cx="439738" cy="431800"/>
              <a:chOff x="1506" y="1181"/>
              <a:chExt cx="1486" cy="1476"/>
            </a:xfrm>
          </p:grpSpPr>
          <p:sp>
            <p:nvSpPr>
              <p:cNvPr id="104" name="Oval 106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Arc 107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Arc 108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Line 109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110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111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AutoShape 112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5" name="Ellipse 144"/>
            <p:cNvSpPr/>
            <p:nvPr/>
          </p:nvSpPr>
          <p:spPr>
            <a:xfrm>
              <a:off x="8249817" y="3387359"/>
              <a:ext cx="792847" cy="792847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9" name="Grouper 148"/>
          <p:cNvGrpSpPr/>
          <p:nvPr/>
        </p:nvGrpSpPr>
        <p:grpSpPr>
          <a:xfrm>
            <a:off x="6176659" y="4552031"/>
            <a:ext cx="2860675" cy="2171502"/>
            <a:chOff x="6176659" y="4552031"/>
            <a:chExt cx="2860675" cy="2171502"/>
          </a:xfrm>
        </p:grpSpPr>
        <p:grpSp>
          <p:nvGrpSpPr>
            <p:cNvPr id="111" name="Group 24"/>
            <p:cNvGrpSpPr>
              <a:grpSpLocks/>
            </p:cNvGrpSpPr>
            <p:nvPr/>
          </p:nvGrpSpPr>
          <p:grpSpPr bwMode="auto">
            <a:xfrm>
              <a:off x="6235396" y="5120356"/>
              <a:ext cx="2667000" cy="1143000"/>
              <a:chOff x="1776" y="2382"/>
              <a:chExt cx="1680" cy="720"/>
            </a:xfrm>
          </p:grpSpPr>
          <p:sp>
            <p:nvSpPr>
              <p:cNvPr id="112" name="Oval 25"/>
              <p:cNvSpPr>
                <a:spLocks noChangeArrowheads="1"/>
              </p:cNvSpPr>
              <p:nvPr/>
            </p:nvSpPr>
            <p:spPr bwMode="auto">
              <a:xfrm>
                <a:off x="3360" y="300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Oval 26"/>
              <p:cNvSpPr>
                <a:spLocks noChangeArrowheads="1"/>
              </p:cNvSpPr>
              <p:nvPr/>
            </p:nvSpPr>
            <p:spPr bwMode="auto">
              <a:xfrm>
                <a:off x="2544" y="238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Oval 27"/>
              <p:cNvSpPr>
                <a:spLocks noChangeArrowheads="1"/>
              </p:cNvSpPr>
              <p:nvPr/>
            </p:nvSpPr>
            <p:spPr bwMode="auto">
              <a:xfrm>
                <a:off x="1824" y="300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872" y="2478"/>
                <a:ext cx="816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768" y="0"/>
                  </a:cxn>
                  <a:cxn ang="0">
                    <a:pos x="48" y="624"/>
                  </a:cxn>
                  <a:cxn ang="0">
                    <a:pos x="816" y="48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lnTo>
                      <a:pt x="0" y="576"/>
                    </a:lnTo>
                    <a:lnTo>
                      <a:pt x="768" y="0"/>
                    </a:lnTo>
                    <a:lnTo>
                      <a:pt x="48" y="624"/>
                    </a:lnTo>
                    <a:lnTo>
                      <a:pt x="816" y="4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1776" y="2430"/>
                <a:ext cx="1632" cy="624"/>
              </a:xfrm>
              <a:custGeom>
                <a:avLst/>
                <a:gdLst/>
                <a:ahLst/>
                <a:cxnLst>
                  <a:cxn ang="0">
                    <a:pos x="864" y="48"/>
                  </a:cxn>
                  <a:cxn ang="0">
                    <a:pos x="1632" y="624"/>
                  </a:cxn>
                  <a:cxn ang="0">
                    <a:pos x="0" y="624"/>
                  </a:cxn>
                  <a:cxn ang="0">
                    <a:pos x="816" y="0"/>
                  </a:cxn>
                </a:cxnLst>
                <a:rect l="0" t="0" r="r" b="b"/>
                <a:pathLst>
                  <a:path w="1632" h="624">
                    <a:moveTo>
                      <a:pt x="864" y="48"/>
                    </a:moveTo>
                    <a:lnTo>
                      <a:pt x="1632" y="624"/>
                    </a:lnTo>
                    <a:lnTo>
                      <a:pt x="0" y="624"/>
                    </a:lnTo>
                    <a:lnTo>
                      <a:pt x="816" y="0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7" name="AutoShape 30"/>
            <p:cNvSpPr>
              <a:spLocks noChangeArrowheads="1"/>
            </p:cNvSpPr>
            <p:nvPr/>
          </p:nvSpPr>
          <p:spPr bwMode="auto">
            <a:xfrm>
              <a:off x="7073596" y="4552031"/>
              <a:ext cx="1066800" cy="339725"/>
            </a:xfrm>
            <a:prstGeom prst="downArrow">
              <a:avLst>
                <a:gd name="adj1" fmla="val 48213"/>
                <a:gd name="adj2" fmla="val 425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Text Box 32"/>
            <p:cNvSpPr txBox="1">
              <a:spLocks noChangeArrowheads="1"/>
            </p:cNvSpPr>
            <p:nvPr/>
          </p:nvSpPr>
          <p:spPr bwMode="auto">
            <a:xfrm>
              <a:off x="6768796" y="6415756"/>
              <a:ext cx="14285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/>
                <a:t>Optical path = 18</a:t>
              </a:r>
            </a:p>
          </p:txBody>
        </p:sp>
        <p:grpSp>
          <p:nvGrpSpPr>
            <p:cNvPr id="119" name="Group 33"/>
            <p:cNvGrpSpPr>
              <a:grpSpLocks/>
            </p:cNvGrpSpPr>
            <p:nvPr/>
          </p:nvGrpSpPr>
          <p:grpSpPr bwMode="auto">
            <a:xfrm>
              <a:off x="7286321" y="4663156"/>
              <a:ext cx="625475" cy="620713"/>
              <a:chOff x="1506" y="1181"/>
              <a:chExt cx="1486" cy="1476"/>
            </a:xfrm>
          </p:grpSpPr>
          <p:sp>
            <p:nvSpPr>
              <p:cNvPr id="120" name="Oval 34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Arc 35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Arc 36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37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Line 38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Line 39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AutoShape 40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27" name="Group 81"/>
            <p:cNvGrpSpPr>
              <a:grpSpLocks/>
            </p:cNvGrpSpPr>
            <p:nvPr/>
          </p:nvGrpSpPr>
          <p:grpSpPr bwMode="auto">
            <a:xfrm>
              <a:off x="8597596" y="5806156"/>
              <a:ext cx="439738" cy="431800"/>
              <a:chOff x="1506" y="1181"/>
              <a:chExt cx="1486" cy="1476"/>
            </a:xfrm>
          </p:grpSpPr>
          <p:sp>
            <p:nvSpPr>
              <p:cNvPr id="128" name="Oval 82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Arc 83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Arc 84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Line 85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86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Line 87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AutoShape 88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5" name="Group 89"/>
            <p:cNvGrpSpPr>
              <a:grpSpLocks/>
            </p:cNvGrpSpPr>
            <p:nvPr/>
          </p:nvGrpSpPr>
          <p:grpSpPr bwMode="auto">
            <a:xfrm>
              <a:off x="6176659" y="5806156"/>
              <a:ext cx="439737" cy="431800"/>
              <a:chOff x="1506" y="1181"/>
              <a:chExt cx="1486" cy="1476"/>
            </a:xfrm>
          </p:grpSpPr>
          <p:sp>
            <p:nvSpPr>
              <p:cNvPr id="136" name="Oval 90"/>
              <p:cNvSpPr>
                <a:spLocks noChangeArrowheads="1"/>
              </p:cNvSpPr>
              <p:nvPr/>
            </p:nvSpPr>
            <p:spPr bwMode="auto">
              <a:xfrm>
                <a:off x="1512" y="2248"/>
                <a:ext cx="1479" cy="3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Arc 91"/>
              <p:cNvSpPr>
                <a:spLocks/>
              </p:cNvSpPr>
              <p:nvPr/>
            </p:nvSpPr>
            <p:spPr bwMode="auto">
              <a:xfrm flipV="1">
                <a:off x="2236" y="2409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Arc 92"/>
              <p:cNvSpPr>
                <a:spLocks/>
              </p:cNvSpPr>
              <p:nvPr/>
            </p:nvSpPr>
            <p:spPr bwMode="auto">
              <a:xfrm flipH="1" flipV="1">
                <a:off x="1506" y="2404"/>
                <a:ext cx="756" cy="2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93"/>
              <p:cNvSpPr>
                <a:spLocks noChangeShapeType="1"/>
              </p:cNvSpPr>
              <p:nvPr/>
            </p:nvSpPr>
            <p:spPr bwMode="auto">
              <a:xfrm flipV="1">
                <a:off x="1633" y="1290"/>
                <a:ext cx="571" cy="10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Line 94"/>
              <p:cNvSpPr>
                <a:spLocks noChangeShapeType="1"/>
              </p:cNvSpPr>
              <p:nvPr/>
            </p:nvSpPr>
            <p:spPr bwMode="auto">
              <a:xfrm flipH="1">
                <a:off x="2102" y="1360"/>
                <a:ext cx="134" cy="1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95"/>
              <p:cNvSpPr>
                <a:spLocks noChangeShapeType="1"/>
              </p:cNvSpPr>
              <p:nvPr/>
            </p:nvSpPr>
            <p:spPr bwMode="auto">
              <a:xfrm>
                <a:off x="2305" y="1296"/>
                <a:ext cx="604" cy="10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AutoShape 96"/>
              <p:cNvSpPr>
                <a:spLocks noChangeArrowheads="1"/>
              </p:cNvSpPr>
              <p:nvPr/>
            </p:nvSpPr>
            <p:spPr bwMode="auto">
              <a:xfrm>
                <a:off x="2178" y="1181"/>
                <a:ext cx="139" cy="210"/>
              </a:xfrm>
              <a:prstGeom prst="can">
                <a:avLst>
                  <a:gd name="adj" fmla="val 3777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6" name="Ellipse 145"/>
            <p:cNvSpPr/>
            <p:nvPr/>
          </p:nvSpPr>
          <p:spPr>
            <a:xfrm>
              <a:off x="7208164" y="4701304"/>
              <a:ext cx="792847" cy="792847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Espace réservé du pied de page 150"/>
          <p:cNvSpPr>
            <a:spLocks noGrp="1"/>
          </p:cNvSpPr>
          <p:nvPr>
            <p:ph type="ftr" sz="quarter" idx="11"/>
          </p:nvPr>
        </p:nvSpPr>
        <p:spPr>
          <a:xfrm>
            <a:off x="0" y="6585837"/>
            <a:ext cx="5727214" cy="204123"/>
          </a:xfrm>
        </p:spPr>
        <p:txBody>
          <a:bodyPr/>
          <a:lstStyle/>
          <a:p>
            <a:r>
              <a:rPr lang="en-GB"/>
              <a:t>D. Rouan - LESIA - OHP - 26/09/13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11384</TotalTime>
  <Words>2118</Words>
  <Application>Microsoft Macintosh PowerPoint</Application>
  <PresentationFormat>Présentation à l'écran (4:3)</PresentationFormat>
  <Paragraphs>221</Paragraphs>
  <Slides>25</Slides>
  <Notes>5</Notes>
  <HiddenSlides>1</HiddenSlides>
  <MMClips>1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>Lesia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Kepler-10b </dc:title>
  <dc:creator>Daniel Rouan</dc:creator>
  <cp:lastModifiedBy>Daniel Rouan</cp:lastModifiedBy>
  <cp:revision>421</cp:revision>
  <cp:lastPrinted>2012-02-27T22:02:49Z</cp:lastPrinted>
  <dcterms:created xsi:type="dcterms:W3CDTF">2013-09-26T09:11:21Z</dcterms:created>
  <dcterms:modified xsi:type="dcterms:W3CDTF">2013-09-26T11:57:51Z</dcterms:modified>
</cp:coreProperties>
</file>