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77" r:id="rId2"/>
    <p:sldId id="380" r:id="rId3"/>
    <p:sldId id="381" r:id="rId4"/>
    <p:sldId id="382" r:id="rId5"/>
    <p:sldId id="411" r:id="rId6"/>
    <p:sldId id="412" r:id="rId7"/>
    <p:sldId id="389" r:id="rId8"/>
    <p:sldId id="390" r:id="rId9"/>
    <p:sldId id="409" r:id="rId10"/>
    <p:sldId id="392" r:id="rId11"/>
    <p:sldId id="395" r:id="rId12"/>
    <p:sldId id="406" r:id="rId13"/>
    <p:sldId id="404" r:id="rId14"/>
    <p:sldId id="391" r:id="rId15"/>
    <p:sldId id="414" r:id="rId16"/>
    <p:sldId id="393" r:id="rId17"/>
    <p:sldId id="394" r:id="rId18"/>
    <p:sldId id="396" r:id="rId19"/>
    <p:sldId id="400" r:id="rId20"/>
    <p:sldId id="398" r:id="rId21"/>
    <p:sldId id="399" r:id="rId22"/>
    <p:sldId id="416" r:id="rId23"/>
    <p:sldId id="405" r:id="rId24"/>
    <p:sldId id="401" r:id="rId25"/>
    <p:sldId id="403" r:id="rId26"/>
    <p:sldId id="415" r:id="rId27"/>
    <p:sldId id="410" r:id="rId28"/>
    <p:sldId id="397" r:id="rId29"/>
    <p:sldId id="420" r:id="rId30"/>
    <p:sldId id="417" r:id="rId31"/>
    <p:sldId id="418" r:id="rId32"/>
    <p:sldId id="419" r:id="rId3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notesViewPr>
    <p:cSldViewPr>
      <p:cViewPr varScale="1">
        <p:scale>
          <a:sx n="78" d="100"/>
          <a:sy n="78" d="100"/>
        </p:scale>
        <p:origin x="-329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fld id="{73383266-5BC8-6948-8353-6E3E4EA10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3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fld id="{36524749-2047-BB4B-8361-64F76B271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1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6F94020-03BB-584E-AD4B-963A044E4D3D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9038" tIns="49520" rIns="99038" bIns="49520" anchor="ctr"/>
          <a:lstStyle/>
          <a:p>
            <a:pPr eaLnBrk="1" hangingPunct="1"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8EF10A0-0377-C94B-AF60-91692A452BD9}" type="slidenum">
              <a:rPr lang="en-US" smtClean="0"/>
              <a:pPr eaLnBrk="1" hangingPunct="1">
                <a:defRPr/>
              </a:pPr>
              <a:t>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0DFD8A-CB5D-304D-A790-DEBF984A19E6}" type="slidenum">
              <a:rPr lang="en-US" smtClean="0">
                <a:latin typeface="Arial" pitchFamily="-97" charset="0"/>
                <a:ea typeface="ＭＳ Ｐゴシック" pitchFamily="-97" charset="-128"/>
                <a:cs typeface="ＭＳ Ｐゴシック" pitchFamily="-9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6D15DC3-0E76-414A-82EC-E02AA78D4449}" type="slidenum">
              <a:rPr lang="en-US" sz="1600"/>
              <a:pPr>
                <a:defRPr/>
              </a:pPr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0092183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8EAD50F-08C4-2246-A118-2E93E6C9ACBA}" type="slidenum">
              <a:rPr lang="en-US" sz="1600"/>
              <a:pPr>
                <a:defRPr/>
              </a:pPr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681546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F85E305-AABD-6F48-99FD-B838777900C3}" type="slidenum">
              <a:rPr lang="en-US" sz="1600"/>
              <a:pPr>
                <a:defRPr/>
              </a:pPr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4050589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80B46F6-3CD2-BD48-910F-18DC4847FA93}" type="slidenum">
              <a:rPr lang="en-US" sz="1600"/>
              <a:pPr>
                <a:defRPr/>
              </a:pPr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1482073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762000" y="30163"/>
            <a:ext cx="2574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Times New Roman" pitchFamily="-112" charset="0"/>
                <a:ea typeface="+mn-ea"/>
                <a:cs typeface="+mn-cs"/>
              </a:rPr>
              <a:t>Imaging Stars and Their Environments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Times New Roman" pitchFamily="-112" charset="0"/>
                <a:ea typeface="+mn-ea"/>
                <a:cs typeface="+mn-cs"/>
              </a:rPr>
              <a:t>with the CHARA Interferometer</a:t>
            </a:r>
            <a:endParaRPr lang="en-US" sz="1200" b="1" dirty="0">
              <a:solidFill>
                <a:schemeClr val="accent2"/>
              </a:solidFill>
              <a:latin typeface="Times New Roman" pitchFamily="-112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accent2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152400" y="762000"/>
            <a:ext cx="0" cy="5943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ahoma" pitchFamily="-112" charset="0"/>
              <a:ea typeface="+mn-ea"/>
              <a:cs typeface="+mn-cs"/>
            </a:endParaRPr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152400" y="6705600"/>
            <a:ext cx="502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ahoma" pitchFamily="-112" charset="0"/>
              <a:ea typeface="+mn-ea"/>
              <a:cs typeface="+mn-cs"/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3336925" y="152400"/>
            <a:ext cx="56546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ahoma" pitchFamily="-112" charset="0"/>
              <a:ea typeface="+mn-ea"/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8991600" y="152400"/>
            <a:ext cx="0" cy="6553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ahoma" pitchFamily="-112" charset="0"/>
              <a:ea typeface="+mn-ea"/>
              <a:cs typeface="+mn-cs"/>
            </a:endParaRPr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8610600" y="6705600"/>
            <a:ext cx="381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ahoma" pitchFamily="-112" charset="0"/>
              <a:ea typeface="+mn-ea"/>
              <a:cs typeface="+mn-cs"/>
            </a:endParaRPr>
          </a:p>
        </p:txBody>
      </p:sp>
      <p:pic>
        <p:nvPicPr>
          <p:cNvPr id="10" name="Picture 10" descr="logo UMich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5181600" y="6553200"/>
            <a:ext cx="3446463" cy="276225"/>
          </a:xfrm>
          <a:prstGeom prst="rect">
            <a:avLst/>
          </a:prstGeom>
          <a:noFill/>
          <a:ln w="47625" cmpd="thinThick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chemeClr val="accent2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AAS Summer Meeting, St. Louis, MO, 2008 June 3</a:t>
            </a:r>
            <a:endParaRPr lang="en-US" sz="1200" b="1">
              <a:solidFill>
                <a:schemeClr val="accent2"/>
              </a:solidFill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F068-9F62-C542-A77E-C31D0F1923AC}" type="datetime1">
              <a:rPr lang="en-US"/>
              <a:pPr>
                <a:defRPr/>
              </a:pPr>
              <a:t>9/23/13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1358-290D-314C-AB85-D1A38C7A1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0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B5DBFC3-E613-3D4A-A519-B1A980629D33}" type="slidenum">
              <a:rPr lang="en-US" sz="1600"/>
              <a:pPr>
                <a:defRPr/>
              </a:pPr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6764485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342D746-35C4-5341-A5BE-653EDA6B7B82}" type="slidenum">
              <a:rPr lang="en-US" sz="1600"/>
              <a:pPr>
                <a:defRPr/>
              </a:pPr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68588052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D38C41C-3FAE-C84D-B1DF-A7809EAC4876}" type="slidenum">
              <a:rPr lang="en-US" sz="1600"/>
              <a:pPr>
                <a:defRPr/>
              </a:pPr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62728819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01E0E14-AA0D-664B-B0ED-3C8F529112EB}" type="slidenum">
              <a:rPr lang="en-US" sz="1600"/>
              <a:pPr>
                <a:defRPr/>
              </a:pPr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980243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3BB9902-706A-AA49-A9F0-3CA3EBFA8152}" type="slidenum">
              <a:rPr lang="en-US" sz="1600"/>
              <a:pPr>
                <a:defRPr/>
              </a:pPr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6606485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D45BAC6-43B2-3142-8E79-CCCCF19DDC31}" type="slidenum">
              <a:rPr lang="en-US" sz="1600"/>
              <a:pPr>
                <a:defRPr/>
              </a:pPr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4057971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EFDB866-495E-4B45-BCEB-B48EBC1129F1}" type="slidenum">
              <a:rPr lang="en-US" sz="1600"/>
              <a:pPr>
                <a:defRPr/>
              </a:pPr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1229654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6F54591-32D0-C948-A62D-3C0289F9FAF0}" type="slidenum">
              <a:rPr lang="en-US" sz="1600"/>
              <a:pPr>
                <a:defRPr/>
              </a:pPr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9232113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0"/>
            <a:ext cx="13319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cs typeface="+mn-cs"/>
              </a:defRPr>
            </a:lvl1pPr>
          </a:lstStyle>
          <a:p>
            <a:pPr>
              <a:defRPr/>
            </a:pPr>
            <a:endParaRPr lang="en-US" sz="1400"/>
          </a:p>
          <a:p>
            <a:pPr>
              <a:defRPr/>
            </a:pPr>
            <a:fld id="{FAE12A38-2D0A-9D45-B74E-D9EDFE3E2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emf"/><Relationship Id="rId1" Type="http://schemas.microsoft.com/office/2007/relationships/media" Target="file://localhost/Users/monnier/Shared/Powerpoint_Presentations/2011Scotland/Talk2_Science/betlyr%20copy.mov" TargetMode="External"/><Relationship Id="rId2" Type="http://schemas.openxmlformats.org/officeDocument/2006/relationships/video" Target="file://localhost/Users/monnier/Shared/Powerpoint_Presentations/2011Scotland/Talk2_Science/betlyr%20copy.m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png"/><Relationship Id="rId5" Type="http://schemas.openxmlformats.org/officeDocument/2006/relationships/image" Target="../media/image62.jpe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png"/><Relationship Id="rId6" Type="http://schemas.openxmlformats.org/officeDocument/2006/relationships/image" Target="../media/image69.jpeg"/><Relationship Id="rId7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Relationship Id="rId3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eg"/><Relationship Id="rId3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emf"/><Relationship Id="rId3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jpeg"/><Relationship Id="rId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7.jpeg"/><Relationship Id="rId5" Type="http://schemas.openxmlformats.org/officeDocument/2006/relationships/image" Target="../media/image88.png"/><Relationship Id="rId6" Type="http://schemas.openxmlformats.org/officeDocument/2006/relationships/image" Target="../media/image8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7350"/>
            <a:ext cx="8915400" cy="25574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defRPr/>
            </a:pPr>
            <a:r>
              <a:rPr lang="en-US" sz="3600">
                <a:latin typeface="Arial" charset="0"/>
                <a:cs typeface="+mj-cs"/>
              </a:rPr>
              <a:t>Science with interferometry </a:t>
            </a:r>
            <a:br>
              <a:rPr lang="en-US" sz="3600">
                <a:latin typeface="Arial" charset="0"/>
                <a:cs typeface="+mj-cs"/>
              </a:rPr>
            </a:br>
            <a:r>
              <a:rPr lang="en-US" sz="3600">
                <a:latin typeface="Arial" charset="0"/>
                <a:cs typeface="+mj-cs"/>
              </a:rPr>
              <a:t>during the last decade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-180528" y="3356992"/>
            <a:ext cx="8872984" cy="892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Olivier CHESNEAU</a:t>
            </a:r>
            <a:b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</a:br>
            <a:endParaRPr lang="en-GB" sz="2400" i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pic>
        <p:nvPicPr>
          <p:cNvPr id="16387" name="Picture 10" descr="L'image “http://www.oca.eu/local/cache-vignettes/L476xH135/etablogo-3d9d7.png” ne peut être affichée car elle contient des erreu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399573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108520" y="4293096"/>
            <a:ext cx="8872984" cy="1080120"/>
            <a:chOff x="-108520" y="4293096"/>
            <a:chExt cx="8872984" cy="1080120"/>
          </a:xfrm>
        </p:grpSpPr>
        <p:pic>
          <p:nvPicPr>
            <p:cNvPr id="8" name="Picture 14" descr="UM_AstroLogo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4365104"/>
              <a:ext cx="122716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-108520" y="4293096"/>
              <a:ext cx="8872984" cy="8925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1" eaLnBrk="1" hangingPunct="1">
                <a:defRPr/>
              </a:pPr>
              <a:endPara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endParaRPr>
            </a:p>
            <a:p>
              <a:pPr lvl="1" eaLnBrk="1" hangingPunct="1">
                <a:defRPr/>
              </a:pPr>
              <a:r>
                <a:rPr lang="en-GB" sz="2400" i="1" u="sng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+mn-cs"/>
                </a:rPr>
                <a:t>delivered and distorted by John </a:t>
              </a:r>
              <a:r>
                <a:rPr lang="en-GB" sz="2400" i="1" u="sng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+mn-cs"/>
                </a:rPr>
                <a:t>Monnier</a:t>
              </a:r>
              <a:endParaRPr lang="en-GB" sz="24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791450" y="6308725"/>
            <a:ext cx="1331913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C010E87A-44FC-764D-B2DE-480E8E9A370B}" type="slidenum">
              <a:rPr lang="en-US" sz="1600" smtClean="0"/>
              <a:pPr eaLnBrk="1" hangingPunct="1">
                <a:defRPr/>
              </a:pPr>
              <a:t>10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843130" y="39144"/>
            <a:ext cx="6570128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From</a:t>
            </a: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diameters</a:t>
            </a: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to </a:t>
            </a: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shapes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  <a:p>
            <a:pPr algn="ctr">
              <a:defRPr/>
            </a:pPr>
            <a:r>
              <a:rPr lang="fr-FR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Fast</a:t>
            </a: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rotators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9699" name="ZoneTexte 3"/>
          <p:cNvSpPr txBox="1">
            <a:spLocks noChangeArrowheads="1"/>
          </p:cNvSpPr>
          <p:nvPr/>
        </p:nvSpPr>
        <p:spPr bwMode="auto">
          <a:xfrm>
            <a:off x="0" y="1177925"/>
            <a:ext cx="272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800"/>
              <a:t>Altair,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/>
              <a:t>Achernar,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/>
              <a:t>Regulus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/>
              <a:t>…about ~10 A-F stars</a:t>
            </a:r>
          </a:p>
        </p:txBody>
      </p:sp>
      <p:sp>
        <p:nvSpPr>
          <p:cNvPr id="29700" name="ZoneTexte 4"/>
          <p:cNvSpPr txBox="1">
            <a:spLocks noChangeArrowheads="1"/>
          </p:cNvSpPr>
          <p:nvPr/>
        </p:nvSpPr>
        <p:spPr bwMode="auto">
          <a:xfrm>
            <a:off x="3067050" y="1514475"/>
            <a:ext cx="6076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800"/>
              <a:t>The physics of the Von Zeipel effect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/>
              <a:t>Convective versus radiative layers, the Beta parameter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2"/>
          <a:stretch>
            <a:fillRect/>
          </a:stretch>
        </p:blipFill>
        <p:spPr bwMode="auto">
          <a:xfrm>
            <a:off x="11113" y="5083175"/>
            <a:ext cx="82550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http://spie.org/Images/Graphics/Newsroom/Imported/0828/0828_f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97200"/>
            <a:ext cx="375602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" descr="http://www.eso.org/public/archives/images/screen/eso0316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997200"/>
            <a:ext cx="179228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4" descr="http://www.mro.nmt.edu/wp-content/uploads/2012/01/interferometer_science_regulu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997200"/>
            <a:ext cx="155416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www.astro.psu.edu/people/mxz20/rapdi_rotator_lineup.png/image_pr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81238"/>
            <a:ext cx="375602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4" descr="http://www.google.fr/url?source=imglanding&amp;ct=img&amp;q=http://www.ster.kuleuven.be/%7Epieterd/phoebe_alt/_images/critical_rotator_teff2.png&amp;sa=X&amp;ei=feS2UYGYFYPnPOL1gAg&amp;ved=0CAwQ8wc&amp;usg=AFQjCNGfWRDnUBXpok5M_yWJRUAJfjtka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168275"/>
            <a:ext cx="101123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812088" y="6426200"/>
            <a:ext cx="1331912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CD5DAC91-AFB0-4444-BC5A-2315222083AF}" type="slidenum">
              <a:rPr lang="en-US" sz="1600" smtClean="0"/>
              <a:pPr eaLnBrk="1" hangingPunct="1">
                <a:defRPr/>
              </a:pPr>
              <a:t>11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337281" y="188640"/>
            <a:ext cx="161935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VEGA</a:t>
            </a:r>
          </a:p>
        </p:txBody>
      </p:sp>
      <p:pic>
        <p:nvPicPr>
          <p:cNvPr id="30723" name="Picture 4" descr="http://www.google.fr/url?source=imglanding&amp;ct=img&amp;q=http://www.ster.kuleuven.be/%7Epieterd/phoebe_alt/_images/critical_rotator_teff2.png&amp;sa=X&amp;ei=feS2UYGYFYPnPOL1gAg&amp;ved=0CAwQ8wc&amp;usg=AFQjCNGfWRDnUBXpok5M_yWJRUAJfjtk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13493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 b="2"/>
          <a:stretch>
            <a:fillRect/>
          </a:stretch>
        </p:blipFill>
        <p:spPr bwMode="auto">
          <a:xfrm>
            <a:off x="107950" y="5130800"/>
            <a:ext cx="88185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http://www.google.fr/url?source=imglanding&amp;ct=img&amp;q=http://www.messagetoeagle.com/images/newviewsvega04.jpg&amp;sa=X&amp;ei=qlrcUbrtLu6M4gT4z4CABw&amp;ved=0CAwQ8wc4ew&amp;usg=AFQjCNHn7gzCkkkz9mM6f7hxJQNuJSIlH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8913"/>
            <a:ext cx="59134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http://www.google.fr/url?source=imglanding&amp;ct=img&amp;q=http://www.ster.kuleuven.be/%7Epieterd/phoebe_alt/_images/critical_rotator_teff.png&amp;sa=X&amp;ei=rVvcUfLxJ8eJ4ATK_oDYBg&amp;ved=0CAwQ8wc&amp;usg=AFQjCNF9ZS0Rd2Yd8ZVhmERtXkZdkzCLl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565400"/>
            <a:ext cx="13557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791450" y="6308725"/>
            <a:ext cx="1331913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23CE76F0-04FA-2545-AA0A-CA98D80CA8BF}" type="slidenum">
              <a:rPr lang="en-US" sz="1600" smtClean="0"/>
              <a:pPr eaLnBrk="1" hangingPunct="1">
                <a:defRPr/>
              </a:pPr>
              <a:t>12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851654" y="27668"/>
            <a:ext cx="636990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From</a:t>
            </a: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Fast</a:t>
            </a: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rotator</a:t>
            </a: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to </a:t>
            </a:r>
            <a:r>
              <a:rPr lang="fr-FR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Keplerian</a:t>
            </a: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disks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868863"/>
            <a:ext cx="86614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8" descr="http://www.google.fr/url?source=imglanding&amp;ct=img&amp;q=http://www.limber.org/sts98/pounds.jpg&amp;sa=X&amp;ei=ntfWUZXtNYiChQeBioGQCQ&amp;ved=0CAsQ8wc&amp;usg=AFQjCNG7TAmnKsXnBlZQVYXDN_IBYoQn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26988"/>
            <a:ext cx="11636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0" descr="http://www.google.fr/url?source=imglanding&amp;ct=img&amp;q=http://amber.obs.ujf-grenoble.fr/IMG/jpg/b18122.jpg&amp;sa=X&amp;ei=SVncUajBHsqo4ATZ1oC4Cg&amp;ved=0CAsQ8wc&amp;usg=AFQjCNGNNqQQ4SRo8yt6oUvgy9VxLkXwM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36613"/>
            <a:ext cx="7223125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http://www.google.fr/url?source=imglanding&amp;ct=img&amp;q=http://www.aanda.org/articles/aa/full_html/2009/36/aa10962-08/img176.png&amp;sa=X&amp;ei=zVjcUYeaCOfh4QStvYDgDQ&amp;ved=0CAwQ8wc&amp;usg=AFQjCNE59fdEJ6EKcH_JdrCpaCdR6m7xF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r="8366"/>
          <a:stretch>
            <a:fillRect/>
          </a:stretch>
        </p:blipFill>
        <p:spPr bwMode="auto">
          <a:xfrm>
            <a:off x="2987675" y="836613"/>
            <a:ext cx="6027738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3492500" y="5373688"/>
            <a:ext cx="1295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140200" y="5949950"/>
            <a:ext cx="1295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995613" y="6524625"/>
            <a:ext cx="12969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791450" y="6308725"/>
            <a:ext cx="1331913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D217E5EC-9EBE-FC45-84FA-67E84D6A140C}" type="slidenum">
              <a:rPr lang="en-US" sz="1600" smtClean="0"/>
              <a:pPr eaLnBrk="1" hangingPunct="1">
                <a:defRPr/>
              </a:pPr>
              <a:t>13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516271" y="39144"/>
            <a:ext cx="7223853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From</a:t>
            </a: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photospheres</a:t>
            </a: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to </a:t>
            </a: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winds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  <a:p>
            <a:pPr algn="ctr">
              <a:defRPr/>
            </a:pP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Mass-</a:t>
            </a:r>
            <a:r>
              <a:rPr lang="fr-FR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loss</a:t>
            </a: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from</a:t>
            </a: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evolved</a:t>
            </a: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stars</a:t>
            </a:r>
          </a:p>
        </p:txBody>
      </p:sp>
      <p:sp>
        <p:nvSpPr>
          <p:cNvPr id="32772" name="ZoneTexte 6"/>
          <p:cNvSpPr txBox="1">
            <a:spLocks noChangeArrowheads="1"/>
          </p:cNvSpPr>
          <p:nvPr/>
        </p:nvSpPr>
        <p:spPr bwMode="auto">
          <a:xfrm>
            <a:off x="250825" y="1412875"/>
            <a:ext cx="60388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800"/>
              <a:t>Dusty winds and pulsations (Mira stars),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/>
              <a:t>Formation of molecules and convective motions,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/>
              <a:t>Magnetically active stars and chromospheric ejections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2708275"/>
            <a:ext cx="20478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5032375"/>
            <a:ext cx="885031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6988"/>
            <a:ext cx="2671763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566988"/>
            <a:ext cx="284162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896225" y="6396038"/>
            <a:ext cx="1331913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8699791B-9EDB-B447-A304-B4F2CB5326C2}" type="slidenum">
              <a:rPr lang="en-US" sz="1600" smtClean="0"/>
              <a:pPr eaLnBrk="1" hangingPunct="1">
                <a:defRPr/>
              </a:pPr>
              <a:t>14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179512" y="0"/>
            <a:ext cx="714194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Precision</a:t>
            </a:r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Stellar</a:t>
            </a:r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Parameters</a:t>
            </a:r>
            <a:endParaRPr lang="fr-F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+mn-ea"/>
              <a:cs typeface="+mn-cs"/>
            </a:endParaRPr>
          </a:p>
          <a:p>
            <a:pPr algn="ctr">
              <a:defRPr/>
            </a:pPr>
            <a:r>
              <a:rPr lang="fr-FR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Interferometry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, 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Stellar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 Evolution,</a:t>
            </a:r>
          </a:p>
          <a:p>
            <a:pPr algn="ctr">
              <a:defRPr/>
            </a:pPr>
            <a:r>
              <a:rPr lang="fr-FR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asteroseismology</a:t>
            </a:r>
            <a:endParaRPr lang="fr-FR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7" name="Groupe 6"/>
          <p:cNvGrpSpPr>
            <a:grpSpLocks/>
          </p:cNvGrpSpPr>
          <p:nvPr/>
        </p:nvGrpSpPr>
        <p:grpSpPr bwMode="auto">
          <a:xfrm>
            <a:off x="142875" y="1628800"/>
            <a:ext cx="8605189" cy="2540081"/>
            <a:chOff x="142584" y="1628630"/>
            <a:chExt cx="8606356" cy="2539623"/>
          </a:xfrm>
        </p:grpSpPr>
        <p:grpSp>
          <p:nvGrpSpPr>
            <p:cNvPr id="26630" name="Groupe 1"/>
            <p:cNvGrpSpPr>
              <a:grpSpLocks/>
            </p:cNvGrpSpPr>
            <p:nvPr/>
          </p:nvGrpSpPr>
          <p:grpSpPr bwMode="auto">
            <a:xfrm>
              <a:off x="142584" y="1628630"/>
              <a:ext cx="6850992" cy="2470098"/>
              <a:chOff x="280484" y="1346721"/>
              <a:chExt cx="6850992" cy="2470098"/>
            </a:xfrm>
          </p:grpSpPr>
          <p:pic>
            <p:nvPicPr>
              <p:cNvPr id="26632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484" y="1346721"/>
                <a:ext cx="3449191" cy="247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3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1346721"/>
                <a:ext cx="3351564" cy="247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4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1628800"/>
                <a:ext cx="2164432" cy="242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5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048" y="1627325"/>
                <a:ext cx="2016224" cy="238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631" name="Rectangle 5"/>
            <p:cNvSpPr>
              <a:spLocks noChangeArrowheads="1"/>
            </p:cNvSpPr>
            <p:nvPr/>
          </p:nvSpPr>
          <p:spPr bwMode="auto">
            <a:xfrm>
              <a:off x="5796612" y="3860476"/>
              <a:ext cx="29523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sz="1400" dirty="0" err="1"/>
                <a:t>Kervella</a:t>
              </a:r>
              <a:r>
                <a:rPr lang="fr-FR" sz="1400" dirty="0"/>
                <a:t> et al. 2008, A&amp;A, 488, 667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4293096"/>
            <a:ext cx="8148447" cy="2448272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DD45BAC6-43B2-3142-8E79-CCCCF19DDC31}" type="slidenum">
              <a:rPr lang="en-US" sz="1600" smtClean="0"/>
              <a:pPr>
                <a:defRPr/>
              </a:pPr>
              <a:t>15</a:t>
            </a:fld>
            <a:endParaRPr lang="en-US" sz="1600"/>
          </a:p>
        </p:txBody>
      </p:sp>
      <p:sp>
        <p:nvSpPr>
          <p:cNvPr id="3" name="Rectangle 2"/>
          <p:cNvSpPr/>
          <p:nvPr/>
        </p:nvSpPr>
        <p:spPr>
          <a:xfrm>
            <a:off x="179512" y="0"/>
            <a:ext cx="714194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Precision</a:t>
            </a:r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Stellar</a:t>
            </a:r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Parameters</a:t>
            </a:r>
            <a:endParaRPr lang="fr-F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+mn-ea"/>
              <a:cs typeface="+mn-cs"/>
            </a:endParaRPr>
          </a:p>
          <a:p>
            <a:pPr algn="ctr">
              <a:defRPr/>
            </a:pPr>
            <a:r>
              <a:rPr lang="fr-FR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Interferometry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, 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Stellar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 Evolution,</a:t>
            </a:r>
          </a:p>
          <a:p>
            <a:pPr algn="ctr">
              <a:defRPr/>
            </a:pPr>
            <a:r>
              <a:rPr lang="fr-FR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asteroseismology</a:t>
            </a:r>
            <a:endParaRPr lang="fr-FR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4" name="Picture 3" descr="Screen Shot 2013-09-23 at 5.05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34278"/>
            <a:ext cx="8324924" cy="5251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4293096"/>
            <a:ext cx="2452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et al. 2013 </a:t>
            </a:r>
          </a:p>
          <a:p>
            <a:r>
              <a:rPr lang="en-US" dirty="0" smtClean="0"/>
              <a:t>CHARA: MIRC+PAVO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04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781925" y="6308725"/>
            <a:ext cx="1331913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F615BB5E-585B-614E-AD78-96A4B698A48C}" type="slidenum">
              <a:rPr lang="en-US" sz="1600" smtClean="0"/>
              <a:pPr eaLnBrk="1" hangingPunct="1">
                <a:defRPr/>
              </a:pPr>
              <a:t>16</a:t>
            </a:fld>
            <a:endParaRPr lang="en-US" sz="1600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5229200"/>
            <a:ext cx="838835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1065510"/>
            <a:ext cx="45576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fr-FR" dirty="0" smtClean="0">
                <a:ea typeface="+mn-ea"/>
                <a:cs typeface="+mn-cs"/>
              </a:rPr>
              <a:t>Visual </a:t>
            </a:r>
            <a:r>
              <a:rPr lang="fr-FR" dirty="0" err="1" smtClean="0">
                <a:ea typeface="+mn-ea"/>
                <a:cs typeface="+mn-cs"/>
              </a:rPr>
              <a:t>Orbits</a:t>
            </a:r>
            <a:endParaRPr lang="fr-FR" dirty="0" smtClean="0">
              <a:ea typeface="+mn-ea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fr-FR" dirty="0" err="1" smtClean="0">
                <a:ea typeface="+mn-ea"/>
                <a:cs typeface="+mn-cs"/>
              </a:rPr>
              <a:t>Coupling</a:t>
            </a:r>
            <a:r>
              <a:rPr lang="fr-FR" dirty="0" smtClean="0">
                <a:ea typeface="+mn-ea"/>
                <a:cs typeface="+mn-cs"/>
              </a:rPr>
              <a:t> </a:t>
            </a:r>
            <a:r>
              <a:rPr lang="fr-FR" dirty="0" err="1" smtClean="0">
                <a:ea typeface="+mn-ea"/>
                <a:cs typeface="+mn-cs"/>
              </a:rPr>
              <a:t>with</a:t>
            </a:r>
            <a:r>
              <a:rPr lang="fr-FR" dirty="0" smtClean="0">
                <a:ea typeface="+mn-ea"/>
                <a:cs typeface="+mn-cs"/>
              </a:rPr>
              <a:t> </a:t>
            </a:r>
            <a:r>
              <a:rPr lang="fr-FR" dirty="0" err="1" smtClean="0">
                <a:ea typeface="+mn-ea"/>
                <a:cs typeface="+mn-cs"/>
              </a:rPr>
              <a:t>spectroscopy</a:t>
            </a:r>
            <a:r>
              <a:rPr lang="fr-FR" dirty="0" smtClean="0">
                <a:ea typeface="+mn-ea"/>
                <a:cs typeface="+mn-cs"/>
              </a:rPr>
              <a:t> (SB1, SB2),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dirty="0" err="1" smtClean="0">
                <a:ea typeface="+mn-ea"/>
                <a:cs typeface="+mn-cs"/>
              </a:rPr>
              <a:t>Very</a:t>
            </a:r>
            <a:r>
              <a:rPr lang="fr-FR" dirty="0" smtClean="0">
                <a:ea typeface="+mn-ea"/>
                <a:cs typeface="+mn-cs"/>
              </a:rPr>
              <a:t> </a:t>
            </a:r>
            <a:r>
              <a:rPr lang="fr-FR" dirty="0" err="1" smtClean="0">
                <a:ea typeface="+mn-ea"/>
                <a:cs typeface="+mn-cs"/>
              </a:rPr>
              <a:t>accurate</a:t>
            </a:r>
            <a:r>
              <a:rPr lang="fr-FR" dirty="0" smtClean="0">
                <a:ea typeface="+mn-ea"/>
                <a:cs typeface="+mn-cs"/>
              </a:rPr>
              <a:t> masses </a:t>
            </a:r>
          </a:p>
        </p:txBody>
      </p: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3224213" y="2205038"/>
            <a:ext cx="5738812" cy="2736850"/>
            <a:chOff x="3224213" y="2205038"/>
            <a:chExt cx="5738812" cy="2736850"/>
          </a:xfrm>
        </p:grpSpPr>
        <p:pic>
          <p:nvPicPr>
            <p:cNvPr id="33803" name="Picture 7" descr="http://i.space.com/images/i/000/004/152/original/090402-orion-doublestarB-02.jpg?12922684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213" y="2205038"/>
              <a:ext cx="5738812" cy="27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4" name="ZoneTexte 1"/>
            <p:cNvSpPr txBox="1">
              <a:spLocks noChangeArrowheads="1"/>
            </p:cNvSpPr>
            <p:nvPr/>
          </p:nvSpPr>
          <p:spPr bwMode="auto">
            <a:xfrm>
              <a:off x="8239125" y="2730500"/>
              <a:ext cx="6064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000" b="1">
                  <a:solidFill>
                    <a:srgbClr val="FF0000"/>
                  </a:solidFill>
                </a:rPr>
                <a:t>P=11yr</a:t>
              </a:r>
            </a:p>
          </p:txBody>
        </p:sp>
        <p:sp>
          <p:nvSpPr>
            <p:cNvPr id="33805" name="ZoneTexte 8"/>
            <p:cNvSpPr txBox="1">
              <a:spLocks noChangeArrowheads="1"/>
            </p:cNvSpPr>
            <p:nvPr/>
          </p:nvSpPr>
          <p:spPr bwMode="auto">
            <a:xfrm>
              <a:off x="7019925" y="3568700"/>
              <a:ext cx="65246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000" b="1">
                  <a:solidFill>
                    <a:srgbClr val="FF0000"/>
                  </a:solidFill>
                </a:rPr>
                <a:t>38 Msol</a:t>
              </a:r>
            </a:p>
          </p:txBody>
        </p:sp>
        <p:sp>
          <p:nvSpPr>
            <p:cNvPr id="33806" name="ZoneTexte 9"/>
            <p:cNvSpPr txBox="1">
              <a:spLocks noChangeArrowheads="1"/>
            </p:cNvSpPr>
            <p:nvPr/>
          </p:nvSpPr>
          <p:spPr bwMode="auto">
            <a:xfrm>
              <a:off x="8380413" y="3322638"/>
              <a:ext cx="58261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000" b="1">
                  <a:solidFill>
                    <a:srgbClr val="FF0000"/>
                  </a:solidFill>
                </a:rPr>
                <a:t>9 Msol</a:t>
              </a:r>
            </a:p>
          </p:txBody>
        </p:sp>
      </p:grp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107950" y="2205038"/>
            <a:ext cx="2951163" cy="2770187"/>
            <a:chOff x="107950" y="2205038"/>
            <a:chExt cx="2951163" cy="2770187"/>
          </a:xfrm>
        </p:grpSpPr>
        <p:pic>
          <p:nvPicPr>
            <p:cNvPr id="3379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205038"/>
              <a:ext cx="2951163" cy="277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ZoneTexte 10"/>
            <p:cNvSpPr txBox="1">
              <a:spLocks noChangeArrowheads="1"/>
            </p:cNvSpPr>
            <p:nvPr/>
          </p:nvSpPr>
          <p:spPr bwMode="auto">
            <a:xfrm>
              <a:off x="1835150" y="4048125"/>
              <a:ext cx="7588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000" b="1">
                  <a:solidFill>
                    <a:srgbClr val="FF0000"/>
                  </a:solidFill>
                </a:rPr>
                <a:t>0.58 Msol</a:t>
              </a:r>
            </a:p>
          </p:txBody>
        </p:sp>
        <p:sp>
          <p:nvSpPr>
            <p:cNvPr id="33801" name="ZoneTexte 11"/>
            <p:cNvSpPr txBox="1">
              <a:spLocks noChangeArrowheads="1"/>
            </p:cNvSpPr>
            <p:nvPr/>
          </p:nvSpPr>
          <p:spPr bwMode="auto">
            <a:xfrm>
              <a:off x="1331913" y="3238500"/>
              <a:ext cx="6873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000" b="1">
                  <a:solidFill>
                    <a:srgbClr val="FF0000"/>
                  </a:solidFill>
                </a:rPr>
                <a:t>0.7 Msol</a:t>
              </a:r>
            </a:p>
          </p:txBody>
        </p:sp>
        <p:sp>
          <p:nvSpPr>
            <p:cNvPr id="4" name="Étoile à 5 branches 3"/>
            <p:cNvSpPr/>
            <p:nvPr/>
          </p:nvSpPr>
          <p:spPr>
            <a:xfrm>
              <a:off x="1457325" y="3484563"/>
              <a:ext cx="254000" cy="25082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79512" y="-26971"/>
            <a:ext cx="4860926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fr-FR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Stellar</a:t>
            </a:r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Parameters</a:t>
            </a:r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:</a:t>
            </a:r>
            <a:endParaRPr lang="fr-FR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+mn-ea"/>
              <a:cs typeface="+mn-cs"/>
            </a:endParaRPr>
          </a:p>
          <a:p>
            <a:pPr>
              <a:defRPr/>
            </a:pPr>
            <a:r>
              <a:rPr lang="fr-FR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Masses 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through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orbits</a:t>
            </a:r>
            <a:endParaRPr lang="fr-FR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6516052"/>
            <a:ext cx="28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YOUNG SYSTEMS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812088" y="6308725"/>
            <a:ext cx="1331912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15B818BC-BAB6-E047-84BA-13914EFFE822}" type="slidenum">
              <a:rPr lang="en-US" sz="1600" smtClean="0"/>
              <a:pPr eaLnBrk="1" hangingPunct="1">
                <a:defRPr/>
              </a:pPr>
              <a:t>17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708349" y="116632"/>
            <a:ext cx="491653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Interacting</a:t>
            </a: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binaries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9"/>
          <a:stretch/>
        </p:blipFill>
        <p:spPr bwMode="auto">
          <a:xfrm>
            <a:off x="3620746" y="2492896"/>
            <a:ext cx="195936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ZoneTexte 4"/>
          <p:cNvSpPr txBox="1">
            <a:spLocks noChangeArrowheads="1"/>
          </p:cNvSpPr>
          <p:nvPr/>
        </p:nvSpPr>
        <p:spPr bwMode="auto">
          <a:xfrm>
            <a:off x="360363" y="981075"/>
            <a:ext cx="7613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800"/>
              <a:t>Roche-lobe overflow,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/>
              <a:t>Symbiotic systems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/>
              <a:t>Non conservative mass-transfer and formation circumbinary disks,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/>
              <a:t>Eccentric systems and large scale eruptive events (outburst, mergers)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/>
              <a:t>Wind-wind collision in massive evolved binary systems,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7384"/>
            <a:ext cx="810101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2" descr="http://www.pnps.univ-montp2.fr/IMG/arton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2354623" cy="21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etlyr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 rotWithShape="1">
          <a:blip r:embed="rId7"/>
          <a:srcRect l="21044" t="21717" r="17087" b="22166"/>
          <a:stretch/>
        </p:blipFill>
        <p:spPr>
          <a:xfrm>
            <a:off x="107504" y="2492896"/>
            <a:ext cx="2902946" cy="19122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" y="4437112"/>
            <a:ext cx="7946081" cy="60972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812088" y="6308725"/>
            <a:ext cx="1331912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4607D958-BA89-6A41-8149-D9D3D953BC2F}" type="slidenum">
              <a:rPr lang="en-US" sz="1600" smtClean="0"/>
              <a:pPr eaLnBrk="1" hangingPunct="1">
                <a:defRPr/>
              </a:pPr>
              <a:t>18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391284" y="116632"/>
            <a:ext cx="300720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Eta </a:t>
            </a: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Carinae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948363"/>
            <a:ext cx="82438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9" descr="http://amber.obs.ujf-grenoble.fr/IMG/jpg/EtaCar-PR-english-large-f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944563"/>
            <a:ext cx="2684462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4300"/>
            <a:ext cx="18621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http://www.google.fr/url?source=imglanding&amp;ct=img&amp;q=http://www.eso.org/public/archives/images/screen/eso0336b.jpg&amp;sa=X&amp;ei=B7LWUbTeC8yzhAfujICoCw&amp;ved=0CAsQ8wc&amp;usg=AFQjCNGVv8G5DoT65PipGlGGK96T8b2J4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69900"/>
            <a:ext cx="12541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1989138"/>
            <a:ext cx="49418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814388" y="3768725"/>
            <a:ext cx="2684462" cy="2036763"/>
            <a:chOff x="107504" y="953492"/>
            <a:chExt cx="3143250" cy="2390775"/>
          </a:xfrm>
        </p:grpSpPr>
        <p:pic>
          <p:nvPicPr>
            <p:cNvPr id="3175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953492"/>
              <a:ext cx="3143250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5851" name="ZoneTexte 11"/>
            <p:cNvSpPr txBox="1">
              <a:spLocks noChangeArrowheads="1"/>
            </p:cNvSpPr>
            <p:nvPr/>
          </p:nvSpPr>
          <p:spPr bwMode="auto">
            <a:xfrm>
              <a:off x="2267744" y="1779547"/>
              <a:ext cx="8883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Symbol" charset="0"/>
                </a:rPr>
                <a:t>f</a:t>
              </a:r>
              <a:r>
                <a:rPr lang="en-US" sz="1800" b="1"/>
                <a:t>=0.41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979ED3F7-6FF0-7745-876E-EC258A3A4325}" type="slidenum">
              <a:rPr lang="en-US" sz="1600" smtClean="0"/>
              <a:pPr eaLnBrk="1" hangingPunct="1">
                <a:defRPr/>
              </a:pPr>
              <a:t>19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388556" y="116632"/>
            <a:ext cx="172430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Novae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6867" name="ZoneTexte 33"/>
          <p:cNvSpPr txBox="1">
            <a:spLocks noChangeArrowheads="1"/>
          </p:cNvSpPr>
          <p:nvPr/>
        </p:nvSpPr>
        <p:spPr bwMode="auto">
          <a:xfrm>
            <a:off x="241300" y="1412875"/>
            <a:ext cx="82819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800"/>
              <a:t>Optical interferometry is best suited for the first month of the event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/>
              <a:t>Fireball stage: Estimating the free-free content </a:t>
            </a:r>
            <a:r>
              <a:rPr lang="fr-FR" sz="1800">
                <a:sym typeface="Wingdings" charset="0"/>
              </a:rPr>
              <a:t> mass ejected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>
                <a:sym typeface="Wingdings" charset="0"/>
              </a:rPr>
              <a:t>Dust formation episode: physical process, link to molecules </a:t>
            </a:r>
            <a:endParaRPr lang="fr-FR" sz="1800"/>
          </a:p>
          <a:p>
            <a:pPr eaLnBrk="1" hangingPunct="1">
              <a:buFont typeface="Arial" charset="0"/>
              <a:buChar char="•"/>
            </a:pPr>
            <a:r>
              <a:rPr lang="fr-FR" sz="1800"/>
              <a:t>An bipolar outburst? Or ejecta deeply influenced by common envelop stage?</a:t>
            </a:r>
          </a:p>
          <a:p>
            <a:pPr eaLnBrk="1" hangingPunct="1"/>
            <a:r>
              <a:rPr lang="fr-FR" sz="1800">
                <a:sym typeface="Wingdings" charset="0"/>
              </a:rPr>
              <a:t> </a:t>
            </a:r>
            <a:r>
              <a:rPr lang="fr-FR" sz="1800" i="1">
                <a:solidFill>
                  <a:srgbClr val="FF0000"/>
                </a:solidFill>
                <a:sym typeface="Wingdings" charset="0"/>
              </a:rPr>
              <a:t>AMBER/VLTI, VEGA/CHARA and all imagers ¨MIRC/CHARA, PIONIER/VLTI</a:t>
            </a:r>
            <a:endParaRPr lang="fr-FR" sz="1800" i="1">
              <a:solidFill>
                <a:srgbClr val="FF0000"/>
              </a:solidFill>
            </a:endParaRPr>
          </a:p>
        </p:txBody>
      </p:sp>
      <p:grpSp>
        <p:nvGrpSpPr>
          <p:cNvPr id="35" name="Groupe 34"/>
          <p:cNvGrpSpPr>
            <a:grpSpLocks/>
          </p:cNvGrpSpPr>
          <p:nvPr/>
        </p:nvGrpSpPr>
        <p:grpSpPr bwMode="auto">
          <a:xfrm>
            <a:off x="73025" y="3036888"/>
            <a:ext cx="9070975" cy="2336800"/>
            <a:chOff x="100013" y="1212132"/>
            <a:chExt cx="8721725" cy="2186089"/>
          </a:xfrm>
        </p:grpSpPr>
        <p:grpSp>
          <p:nvGrpSpPr>
            <p:cNvPr id="36872" name="Groupe 35"/>
            <p:cNvGrpSpPr>
              <a:grpSpLocks/>
            </p:cNvGrpSpPr>
            <p:nvPr/>
          </p:nvGrpSpPr>
          <p:grpSpPr bwMode="auto">
            <a:xfrm>
              <a:off x="100013" y="1212132"/>
              <a:ext cx="8721725" cy="2113682"/>
              <a:chOff x="99690" y="1464085"/>
              <a:chExt cx="8721678" cy="2114584"/>
            </a:xfrm>
          </p:grpSpPr>
          <p:grpSp>
            <p:nvGrpSpPr>
              <p:cNvPr id="36875" name="Group 7"/>
              <p:cNvGrpSpPr>
                <a:grpSpLocks/>
              </p:cNvGrpSpPr>
              <p:nvPr/>
            </p:nvGrpSpPr>
            <p:grpSpPr bwMode="auto">
              <a:xfrm>
                <a:off x="99690" y="1464085"/>
                <a:ext cx="4232268" cy="2114584"/>
                <a:chOff x="0" y="621"/>
                <a:chExt cx="3237" cy="1855"/>
              </a:xfrm>
            </p:grpSpPr>
            <p:pic>
              <p:nvPicPr>
                <p:cNvPr id="36878" name="Picture 8" descr="rsoph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998" t="67387" r="36032" b="15031"/>
                <a:stretch>
                  <a:fillRect/>
                </a:stretch>
              </p:blipFill>
              <p:spPr bwMode="auto">
                <a:xfrm>
                  <a:off x="1259" y="669"/>
                  <a:ext cx="469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879" name="Picture 9" descr="rsoph_image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2708" b="20277"/>
                <a:stretch>
                  <a:fillRect/>
                </a:stretch>
              </p:blipFill>
              <p:spPr bwMode="auto">
                <a:xfrm>
                  <a:off x="560" y="1013"/>
                  <a:ext cx="2013" cy="1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785" name="Line 10"/>
                <p:cNvSpPr>
                  <a:spLocks noChangeShapeType="1"/>
                </p:cNvSpPr>
                <p:nvPr/>
              </p:nvSpPr>
              <p:spPr bwMode="auto">
                <a:xfrm>
                  <a:off x="1216" y="673"/>
                  <a:ext cx="0" cy="3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90" y="621"/>
                  <a:ext cx="437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fr-FR" sz="14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ea typeface="+mn-ea"/>
                      <a:cs typeface="+mn-cs"/>
                    </a:rPr>
                    <a:t>40 mas</a:t>
                  </a:r>
                </a:p>
                <a:p>
                  <a:pPr>
                    <a:defRPr/>
                  </a:pPr>
                  <a:r>
                    <a:rPr lang="fr-FR" sz="14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ea typeface="+mn-ea"/>
                      <a:cs typeface="+mn-cs"/>
                    </a:rPr>
                    <a:t>65 AU</a:t>
                  </a:r>
                  <a:endParaRPr lang="en-US" sz="1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78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04" y="1004"/>
                  <a:ext cx="0" cy="11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0" y="1352"/>
                  <a:ext cx="493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fr-FR" sz="14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ea typeface="+mn-ea"/>
                      <a:cs typeface="+mn-cs"/>
                    </a:rPr>
                    <a:t>240 mas</a:t>
                  </a:r>
                </a:p>
                <a:p>
                  <a:pPr>
                    <a:defRPr/>
                  </a:pPr>
                  <a:r>
                    <a:rPr lang="fr-FR" sz="14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ea typeface="+mn-ea"/>
                      <a:cs typeface="+mn-cs"/>
                    </a:rPr>
                    <a:t>380 AU</a:t>
                  </a:r>
                  <a:endParaRPr lang="en-US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884" name="Oval 14"/>
                <p:cNvSpPr>
                  <a:spLocks noChangeArrowheads="1"/>
                </p:cNvSpPr>
                <p:nvPr/>
              </p:nvSpPr>
              <p:spPr bwMode="auto">
                <a:xfrm rot="-3369104">
                  <a:off x="1525" y="1493"/>
                  <a:ext cx="115" cy="67"/>
                </a:xfrm>
                <a:prstGeom prst="ellipse">
                  <a:avLst/>
                </a:prstGeom>
                <a:solidFill>
                  <a:srgbClr val="FFCC99">
                    <a:alpha val="50195"/>
                  </a:srgbClr>
                </a:solidFill>
                <a:ln w="1905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800" y="703"/>
                  <a:ext cx="1437" cy="2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fr-FR" sz="1400" smtClean="0">
                      <a:latin typeface="Times New Roman" charset="0"/>
                      <a:cs typeface="+mn-cs"/>
                    </a:rPr>
                    <a:t>Radio obs. at t=22 days</a:t>
                  </a:r>
                  <a:endParaRPr lang="en-US" sz="1400" smtClean="0">
                    <a:latin typeface="Times New Roman" charset="0"/>
                    <a:cs typeface="+mn-cs"/>
                  </a:endParaRPr>
                </a:p>
              </p:txBody>
            </p:sp>
            <p:sp>
              <p:nvSpPr>
                <p:cNvPr id="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9" y="2206"/>
                  <a:ext cx="1946" cy="2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fr-FR" sz="1400" smtClean="0">
                      <a:latin typeface="Times New Roman" charset="0"/>
                      <a:cs typeface="+mn-cs"/>
                    </a:rPr>
                    <a:t>HST visible image at t=150 days</a:t>
                  </a:r>
                </a:p>
              </p:txBody>
            </p:sp>
          </p:grpSp>
          <p:sp>
            <p:nvSpPr>
              <p:cNvPr id="36876" name="ZoneTexte 2"/>
              <p:cNvSpPr txBox="1">
                <a:spLocks noChangeArrowheads="1"/>
              </p:cNvSpPr>
              <p:nvPr/>
            </p:nvSpPr>
            <p:spPr bwMode="auto">
              <a:xfrm>
                <a:off x="6300192" y="1649908"/>
                <a:ext cx="2521176" cy="172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fr-FR" sz="1800">
                    <a:solidFill>
                      <a:srgbClr val="FF0000"/>
                    </a:solidFill>
                  </a:rPr>
                  <a:t>The recurrent RS Oph</a:t>
                </a:r>
                <a:r>
                  <a:rPr lang="fr-FR" sz="1800"/>
                  <a:t>: </a:t>
                </a:r>
              </a:p>
              <a:p>
                <a:pPr eaLnBrk="1" hangingPunct="1"/>
                <a:r>
                  <a:rPr lang="fr-FR" sz="1400"/>
                  <a:t>O’Brien et al. 2006, </a:t>
                </a:r>
              </a:p>
              <a:p>
                <a:pPr eaLnBrk="1" hangingPunct="1"/>
                <a:r>
                  <a:rPr lang="fr-FR" sz="1400"/>
                  <a:t>Monnier et al. 2006</a:t>
                </a:r>
              </a:p>
              <a:p>
                <a:pPr eaLnBrk="1" hangingPunct="1"/>
                <a:r>
                  <a:rPr lang="fr-FR" sz="1400"/>
                  <a:t>Chesneau et al. 2007,</a:t>
                </a:r>
              </a:p>
              <a:p>
                <a:pPr eaLnBrk="1" hangingPunct="1"/>
                <a:r>
                  <a:rPr lang="fr-FR" sz="1400"/>
                  <a:t>Lane et al. 2007</a:t>
                </a:r>
              </a:p>
              <a:p>
                <a:pPr eaLnBrk="1" hangingPunct="1"/>
                <a:r>
                  <a:rPr lang="fr-FR" sz="1400"/>
                  <a:t>Bode et al. 2008…</a:t>
                </a:r>
              </a:p>
              <a:p>
                <a:pPr eaLnBrk="1" hangingPunct="1"/>
                <a:endParaRPr lang="en-US" sz="1800"/>
              </a:p>
            </p:txBody>
          </p:sp>
          <p:pic>
            <p:nvPicPr>
              <p:cNvPr id="36877" name="Picture 3" descr="RS_Oph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2053435"/>
                <a:ext cx="2232248" cy="1166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778" name="Line 12"/>
            <p:cNvSpPr>
              <a:spLocks noChangeShapeType="1"/>
            </p:cNvSpPr>
            <p:nvPr/>
          </p:nvSpPr>
          <p:spPr bwMode="auto">
            <a:xfrm rot="5400000" flipH="1" flipV="1">
              <a:off x="4887003" y="1911140"/>
              <a:ext cx="19306" cy="22330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49495" y="3090802"/>
              <a:ext cx="1683595" cy="3074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40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cs typeface="+mn-cs"/>
                </a:rPr>
                <a:t>9 mas – 15 AU, t=5d</a:t>
              </a:r>
            </a:p>
          </p:txBody>
        </p:sp>
      </p:grp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589588"/>
            <a:ext cx="91440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3" descr="http://i44.servimg.com/u/f44/09/04/91/01/sans_1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15888"/>
            <a:ext cx="2084387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115888"/>
            <a:ext cx="12446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0A4257C8-13F9-9949-8AB9-3CF008031A67}" type="slidenum">
              <a:rPr lang="en-US" sz="1600" smtClean="0"/>
              <a:pPr eaLnBrk="1" hangingPunct="1">
                <a:defRPr/>
              </a:pPr>
              <a:t>2</a:t>
            </a:fld>
            <a:endParaRPr lang="en-US" sz="1600" smtClean="0"/>
          </a:p>
        </p:txBody>
      </p:sp>
      <p:pic>
        <p:nvPicPr>
          <p:cNvPr id="3" name="Picture 2" descr="L'image “http://apod.cidehom.com/pix/2008/080801.jpg” ne peut être affichée car elle contient des erreu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280988" y="379413"/>
            <a:ext cx="8734425" cy="1595437"/>
            <a:chOff x="280987" y="380009"/>
            <a:chExt cx="8734981" cy="1594317"/>
          </a:xfrm>
        </p:grpSpPr>
        <p:pic>
          <p:nvPicPr>
            <p:cNvPr id="15365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87" y="491056"/>
              <a:ext cx="3076771" cy="1332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6" name="Connecteur droit avec flèche 5"/>
            <p:cNvCxnSpPr/>
            <p:nvPr/>
          </p:nvCxnSpPr>
          <p:spPr>
            <a:xfrm flipV="1">
              <a:off x="3357758" y="491056"/>
              <a:ext cx="5585181" cy="4537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>
              <a:off x="3441900" y="1393709"/>
              <a:ext cx="5353391" cy="4299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39" name="Picture 24" descr="http://www.google.fr/url?source=imglanding&amp;ct=img&amp;q=http://jmpodvin2000.free.fr/Seconde/calendrier/laclepsydre_fichiers/image004.jpg&amp;sa=X&amp;ei=xpHMUJfCAcaR0QXh5YGwCg&amp;ved=0CAsQ8wc&amp;usg=AFQjCNGecnLQyC-gk5chX2D3VsnS_RQpb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5086" y="380009"/>
              <a:ext cx="550882" cy="15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812088" y="6361113"/>
            <a:ext cx="1331912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3F03EBDF-D560-6C42-B98B-CD963316D4D1}" type="slidenum">
              <a:rPr lang="en-US" sz="1600" smtClean="0"/>
              <a:pPr eaLnBrk="1" hangingPunct="1">
                <a:defRPr/>
              </a:pPr>
              <a:t>20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873898" y="118"/>
            <a:ext cx="5403993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Young </a:t>
            </a: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Stellar</a:t>
            </a: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objects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  <a:p>
            <a:pPr algn="ctr">
              <a:defRPr/>
            </a:pPr>
            <a:r>
              <a:rPr lang="fr-FR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Herbigs</a:t>
            </a: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AeBe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and 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T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Tauris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512" y="1412776"/>
            <a:ext cx="5139390" cy="5171802"/>
            <a:chOff x="179512" y="1412776"/>
            <a:chExt cx="5139390" cy="5171802"/>
          </a:xfrm>
        </p:grpSpPr>
        <p:grpSp>
          <p:nvGrpSpPr>
            <p:cNvPr id="7" name="Group 6"/>
            <p:cNvGrpSpPr/>
            <p:nvPr/>
          </p:nvGrpSpPr>
          <p:grpSpPr>
            <a:xfrm>
              <a:off x="179512" y="1412776"/>
              <a:ext cx="5139390" cy="5171802"/>
              <a:chOff x="179512" y="1412776"/>
              <a:chExt cx="5139390" cy="5171802"/>
            </a:xfrm>
          </p:grpSpPr>
          <p:pic>
            <p:nvPicPr>
              <p:cNvPr id="37894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916832"/>
                <a:ext cx="4560887" cy="3536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11560" y="1412776"/>
                <a:ext cx="4135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Near-infrared size-luminosity diagram</a:t>
                </a:r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67544" y="5661248"/>
                <a:ext cx="485135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Physics of the innermost regions</a:t>
                </a:r>
              </a:p>
              <a:p>
                <a:endParaRPr lang="en-US" dirty="0" smtClean="0"/>
              </a:p>
              <a:p>
                <a:r>
                  <a:rPr lang="en-US" u="sng" dirty="0" smtClean="0"/>
                  <a:t>We have entered a “detailed modeling” phase</a:t>
                </a:r>
                <a:endParaRPr lang="en-US" u="sng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763688" y="4509120"/>
              <a:ext cx="29942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err="1" smtClean="0"/>
                <a:t>Monnier</a:t>
              </a:r>
              <a:r>
                <a:rPr lang="en-US" dirty="0" smtClean="0"/>
                <a:t> et al. 2005</a:t>
              </a:r>
            </a:p>
            <a:p>
              <a:pPr algn="r"/>
              <a:r>
                <a:rPr lang="en-US" dirty="0" smtClean="0"/>
                <a:t>Keck Interferometer Survey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52120" y="1300698"/>
            <a:ext cx="2922209" cy="5080630"/>
            <a:chOff x="5652120" y="1300698"/>
            <a:chExt cx="2922209" cy="5080630"/>
          </a:xfrm>
        </p:grpSpPr>
        <p:pic>
          <p:nvPicPr>
            <p:cNvPr id="37893" name="Picture 7" descr="http://hera.ph1.uni-koeln.de/~heintzma/EndSt/b4/VLTI_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1772816"/>
              <a:ext cx="2801937" cy="384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724128" y="1300698"/>
              <a:ext cx="28307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mid-infrared: VLTI/MIDI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59774" y="5734997"/>
              <a:ext cx="28145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Van </a:t>
              </a:r>
              <a:r>
                <a:rPr lang="en-US" dirty="0" err="1" smtClean="0"/>
                <a:t>Boekel</a:t>
              </a:r>
              <a:r>
                <a:rPr lang="en-US" dirty="0" smtClean="0"/>
                <a:t> et al. 2004 </a:t>
              </a:r>
            </a:p>
            <a:p>
              <a:pPr algn="r"/>
              <a:r>
                <a:rPr lang="en-US" dirty="0" smtClean="0"/>
                <a:t>Silicate features in mid-IR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775575" y="6308725"/>
            <a:ext cx="1331913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DA2F6E75-B877-F24A-84F7-C6349906ABAE}" type="slidenum">
              <a:rPr lang="en-US" sz="1600" smtClean="0"/>
              <a:pPr eaLnBrk="1" hangingPunct="1">
                <a:defRPr/>
              </a:pPr>
              <a:t>21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873898" y="118"/>
            <a:ext cx="5403993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Young </a:t>
            </a: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Stellar</a:t>
            </a: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objects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  <a:p>
            <a:pPr algn="ctr">
              <a:defRPr/>
            </a:pP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Massive stars</a:t>
            </a:r>
          </a:p>
        </p:txBody>
      </p:sp>
      <p:pic>
        <p:nvPicPr>
          <p:cNvPr id="38915" name="Picture 5" descr="http://www3.mpifr-bonn.mpg.de/public/pr/iras13481-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14463"/>
            <a:ext cx="3024188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5948363" y="4437063"/>
            <a:ext cx="307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Kraus et al.,  Nature, 2010</a:t>
            </a:r>
          </a:p>
        </p:txBody>
      </p:sp>
      <p:pic>
        <p:nvPicPr>
          <p:cNvPr id="38917" name="Picture 8" descr="http://www.aanda.org/articles/aa/full_html/2010/12/aa13546-09/img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82713"/>
            <a:ext cx="4392612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755650" y="4621213"/>
            <a:ext cx="307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Vehoff et al.,  A&amp;A, 2010</a:t>
            </a:r>
          </a:p>
        </p:txBody>
      </p:sp>
      <p:sp>
        <p:nvSpPr>
          <p:cNvPr id="8" name="ZoneTexte 33"/>
          <p:cNvSpPr txBox="1">
            <a:spLocks noChangeArrowheads="1"/>
          </p:cNvSpPr>
          <p:nvPr/>
        </p:nvSpPr>
        <p:spPr bwMode="auto">
          <a:xfrm>
            <a:off x="322263" y="5084763"/>
            <a:ext cx="6846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fr-FR" dirty="0" err="1" smtClean="0">
                <a:ea typeface="+mn-ea"/>
                <a:cs typeface="+mn-cs"/>
              </a:rPr>
              <a:t>Difficult</a:t>
            </a:r>
            <a:r>
              <a:rPr lang="fr-FR" dirty="0" smtClean="0">
                <a:ea typeface="+mn-ea"/>
                <a:cs typeface="+mn-cs"/>
              </a:rPr>
              <a:t> sources in the </a:t>
            </a:r>
            <a:r>
              <a:rPr lang="fr-FR" dirty="0" err="1" smtClean="0">
                <a:ea typeface="+mn-ea"/>
                <a:cs typeface="+mn-cs"/>
              </a:rPr>
              <a:t>optical</a:t>
            </a:r>
            <a:r>
              <a:rPr lang="fr-FR" dirty="0" smtClean="0">
                <a:ea typeface="+mn-ea"/>
                <a:cs typeface="+mn-cs"/>
              </a:rPr>
              <a:t>/</a:t>
            </a:r>
            <a:r>
              <a:rPr lang="fr-FR" dirty="0" err="1" smtClean="0">
                <a:ea typeface="+mn-ea"/>
                <a:cs typeface="+mn-cs"/>
              </a:rPr>
              <a:t>near</a:t>
            </a:r>
            <a:r>
              <a:rPr lang="fr-FR" dirty="0" smtClean="0">
                <a:ea typeface="+mn-ea"/>
                <a:cs typeface="+mn-cs"/>
              </a:rPr>
              <a:t>-IR,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dirty="0" smtClean="0">
                <a:ea typeface="+mn-ea"/>
                <a:cs typeface="+mn-cs"/>
              </a:rPr>
              <a:t>High </a:t>
            </a:r>
            <a:r>
              <a:rPr lang="fr-FR" dirty="0" err="1" smtClean="0">
                <a:ea typeface="+mn-ea"/>
                <a:cs typeface="+mn-cs"/>
              </a:rPr>
              <a:t>sensitivity</a:t>
            </a:r>
            <a:r>
              <a:rPr lang="fr-FR" dirty="0" smtClean="0">
                <a:ea typeface="+mn-ea"/>
                <a:cs typeface="+mn-cs"/>
              </a:rPr>
              <a:t> </a:t>
            </a:r>
            <a:r>
              <a:rPr lang="fr-FR" dirty="0" err="1" smtClean="0">
                <a:ea typeface="+mn-ea"/>
                <a:cs typeface="+mn-cs"/>
              </a:rPr>
              <a:t>devices</a:t>
            </a:r>
            <a:r>
              <a:rPr lang="fr-FR" dirty="0" smtClean="0">
                <a:ea typeface="+mn-ea"/>
                <a:cs typeface="+mn-cs"/>
              </a:rPr>
              <a:t> </a:t>
            </a:r>
            <a:r>
              <a:rPr lang="fr-FR" dirty="0" err="1" smtClean="0">
                <a:ea typeface="+mn-ea"/>
                <a:cs typeface="+mn-cs"/>
              </a:rPr>
              <a:t>needed</a:t>
            </a:r>
            <a:r>
              <a:rPr lang="fr-FR" dirty="0" smtClean="0">
                <a:ea typeface="+mn-ea"/>
                <a:cs typeface="+mn-cs"/>
              </a:rPr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dirty="0" err="1" smtClean="0">
                <a:ea typeface="+mn-ea"/>
                <a:cs typeface="+mn-cs"/>
              </a:rPr>
              <a:t>Mid</a:t>
            </a:r>
            <a:r>
              <a:rPr lang="fr-FR" dirty="0" smtClean="0">
                <a:ea typeface="+mn-ea"/>
                <a:cs typeface="+mn-cs"/>
              </a:rPr>
              <a:t>-IR </a:t>
            </a:r>
            <a:r>
              <a:rPr lang="fr-FR" dirty="0" err="1" smtClean="0">
                <a:ea typeface="+mn-ea"/>
                <a:cs typeface="+mn-cs"/>
              </a:rPr>
              <a:t>domain</a:t>
            </a:r>
            <a:r>
              <a:rPr lang="fr-FR" dirty="0" smtClean="0">
                <a:ea typeface="+mn-ea"/>
                <a:cs typeface="+mn-cs"/>
              </a:rPr>
              <a:t> best </a:t>
            </a:r>
            <a:r>
              <a:rPr lang="fr-FR" dirty="0" err="1" smtClean="0">
                <a:ea typeface="+mn-ea"/>
                <a:cs typeface="+mn-cs"/>
              </a:rPr>
              <a:t>suited</a:t>
            </a:r>
            <a:r>
              <a:rPr lang="fr-FR" dirty="0" smtClean="0">
                <a:ea typeface="+mn-ea"/>
                <a:cs typeface="+mn-cs"/>
              </a:rPr>
              <a:t> (but </a:t>
            </a:r>
            <a:r>
              <a:rPr lang="fr-FR" dirty="0" err="1" smtClean="0">
                <a:ea typeface="+mn-ea"/>
                <a:cs typeface="+mn-cs"/>
              </a:rPr>
              <a:t>aquisition</a:t>
            </a:r>
            <a:r>
              <a:rPr lang="fr-FR" dirty="0" smtClean="0">
                <a:ea typeface="+mn-ea"/>
                <a:cs typeface="+mn-cs"/>
              </a:rPr>
              <a:t> </a:t>
            </a:r>
            <a:r>
              <a:rPr lang="fr-FR" dirty="0" err="1" smtClean="0">
                <a:ea typeface="+mn-ea"/>
                <a:cs typeface="+mn-cs"/>
              </a:rPr>
              <a:t>remains</a:t>
            </a:r>
            <a:r>
              <a:rPr lang="fr-FR" dirty="0" smtClean="0">
                <a:ea typeface="+mn-ea"/>
                <a:cs typeface="+mn-cs"/>
              </a:rPr>
              <a:t> </a:t>
            </a:r>
            <a:r>
              <a:rPr lang="fr-FR" dirty="0" err="1" smtClean="0">
                <a:ea typeface="+mn-ea"/>
                <a:cs typeface="+mn-cs"/>
              </a:rPr>
              <a:t>challenging</a:t>
            </a:r>
            <a:r>
              <a:rPr lang="fr-FR" dirty="0" smtClean="0">
                <a:ea typeface="+mn-ea"/>
                <a:cs typeface="+mn-cs"/>
              </a:rPr>
              <a:t>)</a:t>
            </a:r>
          </a:p>
          <a:p>
            <a:pPr marL="0" indent="0" eaLnBrk="1" hangingPunct="1">
              <a:defRPr/>
            </a:pPr>
            <a:r>
              <a:rPr lang="fr-FR" dirty="0" smtClean="0">
                <a:ea typeface="+mn-ea"/>
                <a:cs typeface="+mn-cs"/>
                <a:sym typeface="Wingdings" pitchFamily="2" charset="2"/>
              </a:rPr>
              <a:t> </a:t>
            </a:r>
            <a:r>
              <a:rPr lang="fr-FR" i="1" dirty="0" smtClean="0">
                <a:solidFill>
                  <a:srgbClr val="FF0000"/>
                </a:solidFill>
                <a:ea typeface="+mn-ea"/>
                <a:cs typeface="+mn-cs"/>
                <a:sym typeface="Wingdings" pitchFamily="2" charset="2"/>
              </a:rPr>
              <a:t>MATISSE/VLTI and </a:t>
            </a:r>
            <a:r>
              <a:rPr lang="fr-FR" i="1" dirty="0" err="1" smtClean="0">
                <a:solidFill>
                  <a:srgbClr val="FF0000"/>
                </a:solidFill>
                <a:ea typeface="+mn-ea"/>
                <a:cs typeface="+mn-cs"/>
                <a:sym typeface="Wingdings" pitchFamily="2" charset="2"/>
              </a:rPr>
              <a:t>potentially</a:t>
            </a:r>
            <a:r>
              <a:rPr lang="fr-FR" i="1" dirty="0" smtClean="0">
                <a:solidFill>
                  <a:srgbClr val="FF0000"/>
                </a:solidFill>
                <a:ea typeface="+mn-ea"/>
                <a:cs typeface="+mn-cs"/>
                <a:sym typeface="Wingdings" pitchFamily="2" charset="2"/>
              </a:rPr>
              <a:t> GRAVITY/VLTI</a:t>
            </a:r>
            <a:endParaRPr lang="fr-FR" i="1" dirty="0" smtClean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812088" y="6361113"/>
            <a:ext cx="1331912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3F03EBDF-D560-6C42-B98B-CD963316D4D1}" type="slidenum">
              <a:rPr lang="en-US" sz="1600" smtClean="0"/>
              <a:pPr eaLnBrk="1" hangingPunct="1">
                <a:defRPr/>
              </a:pPr>
              <a:t>22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873898" y="118"/>
            <a:ext cx="5403993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Young </a:t>
            </a: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Stellar</a:t>
            </a: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objects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  <a:p>
            <a:pPr algn="ctr">
              <a:defRPr/>
            </a:pPr>
            <a:r>
              <a:rPr lang="fr-FR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Had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a good </a:t>
            </a:r>
            <a:r>
              <a:rPr lang="fr-FR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D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ecade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780928"/>
            <a:ext cx="8622756" cy="35283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/>
          <p:cNvSpPr txBox="1"/>
          <p:nvPr/>
        </p:nvSpPr>
        <p:spPr>
          <a:xfrm>
            <a:off x="183763" y="6444044"/>
            <a:ext cx="568438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Akeson</a:t>
            </a:r>
            <a:r>
              <a:rPr lang="en-US" dirty="0" smtClean="0"/>
              <a:t> et al. Keck/PTI data on T </a:t>
            </a:r>
            <a:r>
              <a:rPr lang="en-US" dirty="0" err="1" smtClean="0"/>
              <a:t>Tauri</a:t>
            </a:r>
            <a:r>
              <a:rPr lang="en-US" dirty="0" smtClean="0"/>
              <a:t> Stars, TW </a:t>
            </a:r>
            <a:r>
              <a:rPr lang="en-US" dirty="0" err="1" smtClean="0"/>
              <a:t>Hya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24388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130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775575" y="6308725"/>
            <a:ext cx="1331913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2EF6BCB8-4E84-DA4A-9E50-0257CEBE112A}" type="slidenum">
              <a:rPr lang="en-US" sz="1600" smtClean="0"/>
              <a:pPr eaLnBrk="1" hangingPunct="1">
                <a:defRPr/>
              </a:pPr>
              <a:t>23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395536" y="188640"/>
            <a:ext cx="32924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Debris</a:t>
            </a:r>
            <a:r>
              <a:rPr lang="fr-F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Disks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1013"/>
            <a:ext cx="81724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7384"/>
            <a:ext cx="4392488" cy="319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0" y="1052736"/>
            <a:ext cx="5076056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fr-FR" dirty="0" smtClean="0">
                <a:ea typeface="+mn-ea"/>
                <a:cs typeface="+mn-cs"/>
              </a:rPr>
              <a:t>Large </a:t>
            </a:r>
            <a:r>
              <a:rPr lang="fr-FR" dirty="0" err="1" smtClean="0">
                <a:ea typeface="+mn-ea"/>
                <a:cs typeface="+mn-cs"/>
              </a:rPr>
              <a:t>contrast</a:t>
            </a:r>
            <a:r>
              <a:rPr lang="fr-FR" dirty="0" smtClean="0">
                <a:ea typeface="+mn-ea"/>
                <a:cs typeface="+mn-cs"/>
              </a:rPr>
              <a:t> </a:t>
            </a:r>
            <a:r>
              <a:rPr lang="fr-FR" dirty="0" err="1" smtClean="0">
                <a:ea typeface="+mn-ea"/>
                <a:cs typeface="+mn-cs"/>
              </a:rPr>
              <a:t>between</a:t>
            </a:r>
            <a:r>
              <a:rPr lang="fr-FR" dirty="0" smtClean="0">
                <a:ea typeface="+mn-ea"/>
                <a:cs typeface="+mn-cs"/>
              </a:rPr>
              <a:t> a compact, </a:t>
            </a:r>
            <a:r>
              <a:rPr lang="fr-FR" dirty="0" err="1" smtClean="0">
                <a:ea typeface="+mn-ea"/>
                <a:cs typeface="+mn-cs"/>
              </a:rPr>
              <a:t>well</a:t>
            </a:r>
            <a:r>
              <a:rPr lang="fr-FR" dirty="0" smtClean="0">
                <a:ea typeface="+mn-ea"/>
                <a:cs typeface="+mn-cs"/>
              </a:rPr>
              <a:t> </a:t>
            </a:r>
            <a:r>
              <a:rPr lang="fr-FR" dirty="0" err="1" smtClean="0">
                <a:ea typeface="+mn-ea"/>
                <a:cs typeface="+mn-cs"/>
              </a:rPr>
              <a:t>defined</a:t>
            </a:r>
            <a:r>
              <a:rPr lang="fr-FR" dirty="0" smtClean="0">
                <a:ea typeface="+mn-ea"/>
                <a:cs typeface="+mn-cs"/>
              </a:rPr>
              <a:t> </a:t>
            </a:r>
            <a:r>
              <a:rPr lang="fr-FR" dirty="0" err="1" smtClean="0">
                <a:ea typeface="+mn-ea"/>
                <a:cs typeface="+mn-cs"/>
              </a:rPr>
              <a:t>stellar</a:t>
            </a:r>
            <a:r>
              <a:rPr lang="fr-FR" dirty="0" smtClean="0">
                <a:ea typeface="+mn-ea"/>
                <a:cs typeface="+mn-cs"/>
              </a:rPr>
              <a:t> source and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dirty="0" smtClean="0">
                <a:ea typeface="+mn-ea"/>
                <a:cs typeface="+mn-cs"/>
              </a:rPr>
              <a:t>An </a:t>
            </a:r>
            <a:r>
              <a:rPr lang="fr-FR" dirty="0" err="1" smtClean="0">
                <a:ea typeface="+mn-ea"/>
                <a:cs typeface="+mn-cs"/>
              </a:rPr>
              <a:t>extended</a:t>
            </a:r>
            <a:r>
              <a:rPr lang="fr-FR" dirty="0" smtClean="0">
                <a:ea typeface="+mn-ea"/>
                <a:cs typeface="+mn-cs"/>
              </a:rPr>
              <a:t>, </a:t>
            </a:r>
            <a:r>
              <a:rPr lang="fr-FR" dirty="0" err="1" smtClean="0">
                <a:ea typeface="+mn-ea"/>
                <a:cs typeface="+mn-cs"/>
              </a:rPr>
              <a:t>faint</a:t>
            </a:r>
            <a:r>
              <a:rPr lang="fr-FR" dirty="0" smtClean="0">
                <a:ea typeface="+mn-ea"/>
                <a:cs typeface="+mn-cs"/>
              </a:rPr>
              <a:t> </a:t>
            </a:r>
            <a:r>
              <a:rPr lang="fr-FR" dirty="0" err="1" smtClean="0">
                <a:ea typeface="+mn-ea"/>
                <a:cs typeface="+mn-cs"/>
              </a:rPr>
              <a:t>emission</a:t>
            </a:r>
            <a:r>
              <a:rPr lang="fr-FR" dirty="0" smtClean="0">
                <a:ea typeface="+mn-ea"/>
                <a:cs typeface="+mn-cs"/>
              </a:rPr>
              <a:t> (</a:t>
            </a:r>
            <a:r>
              <a:rPr lang="fr-FR" dirty="0" err="1" smtClean="0">
                <a:ea typeface="+mn-ea"/>
                <a:cs typeface="+mn-cs"/>
              </a:rPr>
              <a:t>mostly</a:t>
            </a:r>
            <a:r>
              <a:rPr lang="fr-FR" dirty="0" smtClean="0">
                <a:ea typeface="+mn-ea"/>
                <a:cs typeface="+mn-cs"/>
              </a:rPr>
              <a:t> </a:t>
            </a:r>
            <a:r>
              <a:rPr lang="fr-FR" dirty="0" err="1" smtClean="0">
                <a:ea typeface="+mn-ea"/>
                <a:cs typeface="+mn-cs"/>
              </a:rPr>
              <a:t>scattered</a:t>
            </a:r>
            <a:r>
              <a:rPr lang="fr-FR" dirty="0" smtClean="0">
                <a:ea typeface="+mn-ea"/>
                <a:cs typeface="+mn-cs"/>
              </a:rPr>
              <a:t> light)</a:t>
            </a:r>
          </a:p>
          <a:p>
            <a:pPr marL="0" indent="0" eaLnBrk="1" hangingPunct="1">
              <a:defRPr/>
            </a:pPr>
            <a:r>
              <a:rPr lang="fr-FR" dirty="0" smtClean="0">
                <a:ea typeface="+mn-ea"/>
                <a:cs typeface="+mn-cs"/>
                <a:sym typeface="Wingdings" pitchFamily="2" charset="2"/>
              </a:rPr>
              <a:t> </a:t>
            </a:r>
            <a:r>
              <a:rPr lang="fr-FR" i="1" dirty="0" smtClean="0">
                <a:solidFill>
                  <a:srgbClr val="FF0000"/>
                </a:solidFill>
                <a:ea typeface="+mn-ea"/>
                <a:cs typeface="+mn-cs"/>
              </a:rPr>
              <a:t>High-</a:t>
            </a:r>
            <a:r>
              <a:rPr lang="fr-FR" i="1" dirty="0" err="1" smtClean="0">
                <a:solidFill>
                  <a:srgbClr val="FF0000"/>
                </a:solidFill>
                <a:ea typeface="+mn-ea"/>
                <a:cs typeface="+mn-cs"/>
              </a:rPr>
              <a:t>precision</a:t>
            </a:r>
            <a:r>
              <a:rPr lang="fr-FR" i="1" dirty="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ea typeface="+mn-ea"/>
                <a:cs typeface="+mn-cs"/>
              </a:rPr>
              <a:t>interferometry</a:t>
            </a:r>
            <a:r>
              <a:rPr lang="fr-FR" i="1" dirty="0" smtClean="0">
                <a:solidFill>
                  <a:srgbClr val="FF0000"/>
                </a:solidFill>
                <a:ea typeface="+mn-ea"/>
                <a:cs typeface="+mn-cs"/>
              </a:rPr>
              <a:t> (FLUOR/CHARA, VINCI/VLTI)</a:t>
            </a:r>
          </a:p>
        </p:txBody>
      </p:sp>
      <p:pic>
        <p:nvPicPr>
          <p:cNvPr id="39942" name="Picture 6" descr="http://www.aanda.org/articles/aa/full/2007/43/aa7625-07/img8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5894388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794625" y="6394450"/>
            <a:ext cx="1331913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6D35C2FE-C966-8244-ABFE-1404CCA80C36}" type="slidenum">
              <a:rPr lang="en-US" sz="1600" smtClean="0"/>
              <a:pPr eaLnBrk="1" hangingPunct="1">
                <a:defRPr/>
              </a:pPr>
              <a:t>24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308152" y="14747"/>
            <a:ext cx="4375767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The </a:t>
            </a: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solar</a:t>
            </a: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system</a:t>
            </a:r>
          </a:p>
          <a:p>
            <a:pPr algn="ctr">
              <a:defRPr/>
            </a:pPr>
            <a:r>
              <a:rPr lang="fr-FR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Asteroids</a:t>
            </a: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and </a:t>
            </a:r>
            <a:r>
              <a:rPr lang="fr-FR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comets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5844" name="ZoneTexte 3"/>
          <p:cNvSpPr txBox="1">
            <a:spLocks noChangeArrowheads="1"/>
          </p:cNvSpPr>
          <p:nvPr/>
        </p:nvSpPr>
        <p:spPr bwMode="auto">
          <a:xfrm>
            <a:off x="496888" y="1412875"/>
            <a:ext cx="372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fr-FR" dirty="0" smtClean="0">
                <a:ea typeface="+mn-ea"/>
                <a:cs typeface="+mn-cs"/>
              </a:rPr>
              <a:t>Thermal </a:t>
            </a:r>
            <a:r>
              <a:rPr lang="fr-FR" dirty="0" err="1" smtClean="0">
                <a:ea typeface="+mn-ea"/>
                <a:cs typeface="+mn-cs"/>
              </a:rPr>
              <a:t>models</a:t>
            </a:r>
            <a:r>
              <a:rPr lang="fr-FR" dirty="0" smtClean="0">
                <a:ea typeface="+mn-ea"/>
                <a:cs typeface="+mn-cs"/>
              </a:rPr>
              <a:t> of </a:t>
            </a:r>
            <a:r>
              <a:rPr lang="fr-FR" dirty="0" err="1" smtClean="0">
                <a:ea typeface="+mn-ea"/>
                <a:cs typeface="+mn-cs"/>
              </a:rPr>
              <a:t>asteroids</a:t>
            </a:r>
            <a:r>
              <a:rPr lang="fr-FR" dirty="0" smtClean="0">
                <a:ea typeface="+mn-ea"/>
                <a:cs typeface="+mn-cs"/>
              </a:rPr>
              <a:t>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dirty="0" err="1" smtClean="0">
                <a:ea typeface="+mn-ea"/>
                <a:cs typeface="+mn-cs"/>
              </a:rPr>
              <a:t>Studying</a:t>
            </a:r>
            <a:r>
              <a:rPr lang="fr-FR" dirty="0" smtClean="0">
                <a:ea typeface="+mn-ea"/>
                <a:cs typeface="+mn-cs"/>
              </a:rPr>
              <a:t> the </a:t>
            </a:r>
            <a:r>
              <a:rPr lang="fr-FR" dirty="0" err="1" smtClean="0">
                <a:ea typeface="+mn-ea"/>
                <a:cs typeface="+mn-cs"/>
              </a:rPr>
              <a:t>core</a:t>
            </a:r>
            <a:r>
              <a:rPr lang="fr-FR" dirty="0" smtClean="0">
                <a:ea typeface="+mn-ea"/>
                <a:cs typeface="+mn-cs"/>
              </a:rPr>
              <a:t> of </a:t>
            </a:r>
            <a:r>
              <a:rPr lang="fr-FR" dirty="0" err="1" smtClean="0">
                <a:ea typeface="+mn-ea"/>
                <a:cs typeface="+mn-cs"/>
              </a:rPr>
              <a:t>comets</a:t>
            </a:r>
            <a:r>
              <a:rPr lang="fr-FR" dirty="0" smtClean="0">
                <a:ea typeface="+mn-ea"/>
                <a:cs typeface="+mn-cs"/>
              </a:rPr>
              <a:t>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dirty="0" err="1" smtClean="0">
                <a:ea typeface="+mn-ea"/>
                <a:cs typeface="+mn-cs"/>
              </a:rPr>
              <a:t>Asteroids</a:t>
            </a:r>
            <a:r>
              <a:rPr lang="fr-FR" dirty="0" smtClean="0">
                <a:ea typeface="+mn-ea"/>
                <a:cs typeface="+mn-cs"/>
              </a:rPr>
              <a:t> and binarity</a:t>
            </a:r>
          </a:p>
          <a:p>
            <a:pPr marL="0" indent="0" eaLnBrk="1" hangingPunct="1">
              <a:defRPr/>
            </a:pPr>
            <a:r>
              <a:rPr lang="fr-FR" dirty="0" smtClean="0">
                <a:ea typeface="+mn-ea"/>
                <a:cs typeface="+mn-cs"/>
                <a:sym typeface="Wingdings" pitchFamily="2" charset="2"/>
              </a:rPr>
              <a:t> </a:t>
            </a:r>
            <a:r>
              <a:rPr lang="fr-FR" i="1" dirty="0" smtClean="0">
                <a:solidFill>
                  <a:srgbClr val="FF0000"/>
                </a:solidFill>
                <a:ea typeface="+mn-ea"/>
                <a:cs typeface="+mn-cs"/>
                <a:sym typeface="Wingdings" pitchFamily="2" charset="2"/>
              </a:rPr>
              <a:t>MIDI and MATISSE instruments</a:t>
            </a:r>
            <a:endParaRPr lang="fr-FR" i="1" dirty="0" smtClean="0"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/>
          <a:stretch>
            <a:fillRect/>
          </a:stretch>
        </p:blipFill>
        <p:spPr bwMode="auto">
          <a:xfrm>
            <a:off x="250825" y="2706688"/>
            <a:ext cx="2362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5683250"/>
            <a:ext cx="90265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765300"/>
            <a:ext cx="3287713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0" descr="http://www.dailygalaxy.com/.a/6a00d8341bf7f753ef0120a6639779970c-500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3087688"/>
            <a:ext cx="2462212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706563"/>
            <a:ext cx="3249613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667625" y="6308725"/>
            <a:ext cx="1331913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820D8997-C5EF-8944-875A-C72FC167F947}" type="slidenum">
              <a:rPr lang="en-US" sz="1600" smtClean="0"/>
              <a:pPr eaLnBrk="1" hangingPunct="1">
                <a:defRPr/>
              </a:pPr>
              <a:t>25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351703" y="0"/>
            <a:ext cx="4964620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Extragalactic</a:t>
            </a: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Work</a:t>
            </a:r>
            <a:r>
              <a:rPr lang="fr-F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: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  <a:p>
            <a:pPr algn="ctr">
              <a:defRPr/>
            </a:pP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The Active </a:t>
            </a:r>
            <a:r>
              <a:rPr lang="fr-FR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Galactic</a:t>
            </a:r>
            <a:r>
              <a:rPr lang="fr-F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Nuclei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684985"/>
            <a:ext cx="788352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 descr="https://fbcdn-sphotos-e-a.akamaihd.net/hphotos-ak-ash3/21351_531391656926011_176064117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98450"/>
            <a:ext cx="1244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8" descr="http://www.eso.org/public/archives/images/screen/eso041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316336"/>
            <a:ext cx="574833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0" descr="http://www.google.fr/url?source=imglanding&amp;ct=img&amp;q=http://www.mpe.mpg.de/%7Emschartm/homepage_files/circinus_tristram.png&amp;sa=X&amp;ei=zUHUUZbACsO1hAfekYCIAQ&amp;ved=0CAwQ8wc&amp;usg=AFQjCNGnS7lCX6VAj2p9bvLwohgGLm5V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028999"/>
            <a:ext cx="2822575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1" y="1255314"/>
            <a:ext cx="8568952" cy="58951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DD45BAC6-43B2-3142-8E79-CCCCF19DDC31}" type="slidenum">
              <a:rPr lang="en-US" sz="1600" smtClean="0"/>
              <a:pPr>
                <a:defRPr/>
              </a:pPr>
              <a:t>26</a:t>
            </a:fld>
            <a:endParaRPr lang="en-US" sz="1600"/>
          </a:p>
        </p:txBody>
      </p:sp>
      <p:sp>
        <p:nvSpPr>
          <p:cNvPr id="3" name="Rectangle 2"/>
          <p:cNvSpPr/>
          <p:nvPr/>
        </p:nvSpPr>
        <p:spPr>
          <a:xfrm>
            <a:off x="611560" y="404664"/>
            <a:ext cx="745303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AGN size-</a:t>
            </a:r>
            <a:r>
              <a:rPr lang="fr-FR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luminosity</a:t>
            </a:r>
            <a:r>
              <a:rPr lang="fr-F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relations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4" name="Picture 3" descr="Screen Shot 2013-09-23 at 6.00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306834" cy="547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5373216"/>
            <a:ext cx="317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Tristram</a:t>
            </a:r>
            <a:r>
              <a:rPr lang="en-US" dirty="0" smtClean="0"/>
              <a:t> &amp; </a:t>
            </a:r>
            <a:r>
              <a:rPr lang="en-US" dirty="0" err="1" smtClean="0"/>
              <a:t>Schartmanm</a:t>
            </a:r>
            <a:r>
              <a:rPr lang="en-US" dirty="0" smtClean="0"/>
              <a:t>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89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35E3E52A-6139-3843-8ABD-64368C0E58E3}" type="slidenum">
              <a:rPr lang="en-US" sz="1600" smtClean="0"/>
              <a:pPr>
                <a:defRPr/>
              </a:pPr>
              <a:t>27</a:t>
            </a:fld>
            <a:endParaRPr lang="en-US" sz="1600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539553" y="1196752"/>
            <a:ext cx="8280920" cy="538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buFont typeface="Arial"/>
              <a:buChar char="•"/>
            </a:pPr>
            <a:r>
              <a:rPr lang="en-US" dirty="0" smtClean="0"/>
              <a:t>Very few papers over 100 citations (8), one (1) over 200</a:t>
            </a:r>
          </a:p>
          <a:p>
            <a:pPr marL="1028700" lvl="1" eaLnBrk="1" hangingPunct="1">
              <a:buFont typeface="Arial"/>
              <a:buChar char="•"/>
            </a:pPr>
            <a:r>
              <a:rPr lang="en-US" sz="2000" dirty="0" smtClean="0"/>
              <a:t>Context:</a:t>
            </a:r>
          </a:p>
          <a:p>
            <a:pPr marL="1200150" lvl="2" indent="0" eaLnBrk="1" hangingPunct="1"/>
            <a:r>
              <a:rPr lang="en-US" sz="2000" dirty="0" smtClean="0"/>
              <a:t>For 5 year-old astronomy papers, #1 (#100) most cited paper will have ~1000 (~125) citations </a:t>
            </a:r>
          </a:p>
          <a:p>
            <a:pPr marL="1200150" lvl="2" indent="0" eaLnBrk="1" hangingPunct="1"/>
            <a:r>
              <a:rPr lang="en-US" sz="2000" dirty="0" smtClean="0"/>
              <a:t>For 10 year-old papers, #1 (#100) -&gt; 2000 (200) citations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dirty="0" smtClean="0"/>
              <a:t>Survey or “synthesis” papers do better in general</a:t>
            </a:r>
          </a:p>
          <a:p>
            <a:pPr marL="1028700" lvl="1" eaLnBrk="1" hangingPunct="1">
              <a:buFont typeface="Arial"/>
              <a:buChar char="•"/>
            </a:pPr>
            <a:r>
              <a:rPr lang="en-US" dirty="0" smtClean="0"/>
              <a:t>Single object papers rarely show up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dirty="0" smtClean="0"/>
              <a:t># of Nature/Science papers: 6 or 7</a:t>
            </a:r>
          </a:p>
          <a:p>
            <a:pPr marL="1028700" lvl="1" eaLnBrk="1" hangingPunct="1">
              <a:buFont typeface="Arial"/>
              <a:buChar char="•"/>
            </a:pPr>
            <a:r>
              <a:rPr lang="en-US" dirty="0" smtClean="0"/>
              <a:t>3 VLTI, 1 NPOI, 2-3 CHARA</a:t>
            </a:r>
          </a:p>
          <a:p>
            <a:pPr marL="1028700" lvl="1" eaLnBrk="1" hangingPunct="1">
              <a:buFont typeface="Arial"/>
              <a:buChar char="•"/>
            </a:pPr>
            <a:r>
              <a:rPr lang="en-US" dirty="0" smtClean="0"/>
              <a:t>2xYSO, 1xAGN, 2xRapid rotator; 3x Imaging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dirty="0" smtClean="0"/>
              <a:t>Surface brightness relations, AGN and YSO papers seem to be areas having largest integrated effects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dirty="0" smtClean="0"/>
              <a:t>Decade of Change:</a:t>
            </a:r>
          </a:p>
          <a:p>
            <a:pPr marL="1028700" lvl="1" eaLnBrk="1" hangingPunct="1">
              <a:buFont typeface="Arial"/>
              <a:buChar char="•"/>
            </a:pPr>
            <a:r>
              <a:rPr lang="en-US" dirty="0" smtClean="0"/>
              <a:t>New facilities turned-on: CHARA, VLTI</a:t>
            </a:r>
          </a:p>
          <a:p>
            <a:pPr marL="1028700" lvl="1" eaLnBrk="1" hangingPunct="1">
              <a:buFont typeface="Arial"/>
              <a:buChar char="•"/>
            </a:pPr>
            <a:r>
              <a:rPr lang="en-US" dirty="0" smtClean="0"/>
              <a:t>Closures: PTI, IOTA, COAST, GI2T, Keck-I, (ISI)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375CC8E4-29B5-8B4A-8DC0-1953B932AC16}" type="slidenum">
              <a:rPr lang="en-US" sz="1600" smtClean="0"/>
              <a:pPr eaLnBrk="1" hangingPunct="1">
                <a:defRPr/>
              </a:pPr>
              <a:t>28</a:t>
            </a:fld>
            <a:endParaRPr lang="en-US" sz="1600" smtClean="0"/>
          </a:p>
        </p:txBody>
      </p:sp>
      <p:pic>
        <p:nvPicPr>
          <p:cNvPr id="44034" name="Picture 2" descr="http://origin-ars.els-cdn.com/content/image/1-s2.0-S0927650512001314-gr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2804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A80B46F6-3CD2-BD48-910F-18DC4847FA93}" type="slidenum">
              <a:rPr lang="en-US" sz="1600" smtClean="0"/>
              <a:pPr>
                <a:defRPr/>
              </a:pPr>
              <a:t>29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86491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F896B27B-19F1-6E49-93C3-5D5861F35747}" type="slidenum">
              <a:rPr lang="en-US" sz="1600" smtClean="0"/>
              <a:pPr eaLnBrk="1" hangingPunct="1">
                <a:defRPr/>
              </a:pPr>
              <a:t>3</a:t>
            </a:fld>
            <a:endParaRPr lang="en-US" sz="1600" smtClean="0"/>
          </a:p>
        </p:txBody>
      </p:sp>
      <p:grpSp>
        <p:nvGrpSpPr>
          <p:cNvPr id="19459" name="Groupe 10"/>
          <p:cNvGrpSpPr>
            <a:grpSpLocks/>
          </p:cNvGrpSpPr>
          <p:nvPr/>
        </p:nvGrpSpPr>
        <p:grpSpPr bwMode="auto">
          <a:xfrm>
            <a:off x="694" y="-27384"/>
            <a:ext cx="6875562" cy="4460279"/>
            <a:chOff x="6470222" y="58066"/>
            <a:chExt cx="5592229" cy="3627674"/>
          </a:xfrm>
        </p:grpSpPr>
        <p:pic>
          <p:nvPicPr>
            <p:cNvPr id="19466" name="Picture 4" descr="1887_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5" b="2344"/>
            <a:stretch>
              <a:fillRect/>
            </a:stretch>
          </p:blipFill>
          <p:spPr bwMode="auto">
            <a:xfrm>
              <a:off x="6470222" y="116632"/>
              <a:ext cx="2300594" cy="3569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Rectangle 9"/>
            <p:cNvSpPr>
              <a:spLocks noChangeArrowheads="1"/>
            </p:cNvSpPr>
            <p:nvPr/>
          </p:nvSpPr>
          <p:spPr bwMode="auto">
            <a:xfrm>
              <a:off x="8581946" y="58066"/>
              <a:ext cx="348050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Albert A. Michelson (1852-1931)</a:t>
              </a:r>
            </a:p>
          </p:txBody>
        </p:sp>
      </p:grpSp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72155"/>
            <a:ext cx="38100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5" name="Picture 1026" descr="michelson_old_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184" y="260648"/>
            <a:ext cx="3028344" cy="365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ttp://www.google.fr/url?source=imglanding&amp;ct=img&amp;q=http://certificate.ulo.ucl.ac.uk/modules/year_one/NASA_SIM/michelson_files/hooker_graphic.gif&amp;sa=X&amp;ei=pYrNUPbmJ9GChQeN94GADA&amp;ved=0CAwQ8wc&amp;usg=AFQjCNEs2eInW9o1eecdkOv00jCvZNqf1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3554412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"/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946">
            <a:off x="2876574" y="843488"/>
            <a:ext cx="2564499" cy="182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47664" y="2924944"/>
            <a:ext cx="6140141" cy="3744416"/>
            <a:chOff x="1547664" y="2924944"/>
            <a:chExt cx="6140141" cy="3744416"/>
          </a:xfrm>
        </p:grpSpPr>
        <p:pic>
          <p:nvPicPr>
            <p:cNvPr id="14345" name="Picture 7" descr="I2T 74 1"/>
            <p:cNvPicPr>
              <a:picLocks noChangeAspect="1" noChangeArrowheads="1"/>
            </p:cNvPicPr>
            <p:nvPr/>
          </p:nvPicPr>
          <p:blipFill>
            <a:blip r:embed="rId7"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924944"/>
              <a:ext cx="6140141" cy="3744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156176" y="3068960"/>
              <a:ext cx="1479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1974: I2T</a:t>
              </a:r>
              <a:endParaRPr lang="en-US" sz="2400" dirty="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812088" y="6391275"/>
            <a:ext cx="1331912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D30F020A-FC07-8149-B451-F04078D4884F}" type="slidenum">
              <a:rPr lang="en-US" sz="1600" smtClean="0"/>
              <a:pPr eaLnBrk="1" hangingPunct="1">
                <a:defRPr/>
              </a:pPr>
              <a:t>30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443605" y="332656"/>
            <a:ext cx="292154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Betelgeuse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436" name="ZoneTexte 3"/>
          <p:cNvSpPr txBox="1">
            <a:spLocks noChangeArrowheads="1"/>
          </p:cNvSpPr>
          <p:nvPr/>
        </p:nvSpPr>
        <p:spPr bwMode="auto">
          <a:xfrm>
            <a:off x="361950" y="1196975"/>
            <a:ext cx="6297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From visible to infrared</a:t>
            </a:r>
          </a:p>
          <a:p>
            <a:pPr eaLnBrk="1" hangingPunct="1"/>
            <a:endParaRPr lang="fr-FR" sz="1800"/>
          </a:p>
          <a:p>
            <a:pPr eaLnBrk="1" hangingPunct="1"/>
            <a:r>
              <a:rPr lang="fr-FR" sz="1800"/>
              <a:t>From a diameter measurement to a molecular sphere study,</a:t>
            </a:r>
          </a:p>
          <a:p>
            <a:pPr eaLnBrk="1" hangingPunct="1"/>
            <a:endParaRPr lang="fr-FR" sz="1800"/>
          </a:p>
        </p:txBody>
      </p: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179512" y="2996952"/>
            <a:ext cx="5081587" cy="2806700"/>
            <a:chOff x="3916419" y="2996951"/>
            <a:chExt cx="5081352" cy="2806572"/>
          </a:xfrm>
        </p:grpSpPr>
        <p:pic>
          <p:nvPicPr>
            <p:cNvPr id="22537" name="Picture 10" descr="http://th.physik.uni-frankfurt.de/%7Escherer/Blogging/Interferometry/betelgeus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419" y="2996951"/>
              <a:ext cx="4972583" cy="203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Rectangle 3"/>
            <p:cNvSpPr>
              <a:spLocks noChangeArrowheads="1"/>
            </p:cNvSpPr>
            <p:nvPr/>
          </p:nvSpPr>
          <p:spPr bwMode="auto">
            <a:xfrm>
              <a:off x="4425771" y="5157192"/>
              <a:ext cx="4572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/>
                <a:t>Young et al. 2000, MNRAS, 315, 635</a:t>
              </a:r>
            </a:p>
            <a:p>
              <a:r>
                <a:rPr lang="fr-FR"/>
                <a:t>Visible, COAST</a:t>
              </a:r>
            </a:p>
          </p:txBody>
        </p:sp>
      </p:grp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5364088" y="2990180"/>
            <a:ext cx="3960812" cy="2959100"/>
            <a:chOff x="179388" y="2997200"/>
            <a:chExt cx="3960812" cy="2959100"/>
          </a:xfrm>
        </p:grpSpPr>
        <p:pic>
          <p:nvPicPr>
            <p:cNvPr id="22535" name="Picture 6" descr="http://d1jqu7g1y74ds1.cloudfront.net/wp-content/uploads/2010/01/betel-f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50" y="2997200"/>
              <a:ext cx="2586038" cy="20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179388" y="5310188"/>
              <a:ext cx="396081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/>
                <a:t>Haubois et al. 2009, A&amp;A, 508, 923</a:t>
              </a:r>
            </a:p>
            <a:p>
              <a:r>
                <a:rPr lang="fr-FR"/>
                <a:t>H band, IOTA</a:t>
              </a: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448272" cy="250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823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EBB3B653-2B82-7840-807E-5A9A9437A023}" type="slidenum">
              <a:rPr lang="en-US" sz="1600" smtClean="0"/>
              <a:pPr eaLnBrk="1" hangingPunct="1">
                <a:defRPr/>
              </a:pPr>
              <a:t>31</a:t>
            </a:fld>
            <a:endParaRPr lang="en-US" sz="1600" smtClean="0"/>
          </a:p>
        </p:txBody>
      </p:sp>
      <p:pic>
        <p:nvPicPr>
          <p:cNvPr id="23554" name="Picture 2" descr="http://www.google.fr/url?source=imglanding&amp;ct=img&amp;q=http://www.aanda.org/articles/aa/full_html/2009/31/aa12247-09/img135.png&amp;sa=X&amp;ei=ddDBUaqOEYHcOr6ZgOAO&amp;ved=0CAwQ8wc&amp;usg=AFQjCNHlimSqEg0MN1ehy8l9iPzdR7wX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16113"/>
            <a:ext cx="5184775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2" descr="http://th.physik.uni-frankfurt.de/~scherer/Blogging/Interferometry/radial_da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32" y="2492896"/>
            <a:ext cx="38279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3605" y="332656"/>
            <a:ext cx="292154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Betelgeuse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0450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812088" y="6350000"/>
            <a:ext cx="1331912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9286709A-6023-A044-8B1F-E8BD52740BB0}" type="slidenum">
              <a:rPr lang="en-US" sz="1600" smtClean="0"/>
              <a:pPr eaLnBrk="1" hangingPunct="1">
                <a:defRPr/>
              </a:pPr>
              <a:t>32</a:t>
            </a:fld>
            <a:endParaRPr lang="en-US" sz="1600" smtClean="0"/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762000"/>
            <a:ext cx="3265488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79343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http://www.aanda.org/articles/aa/full_html/2009/31/aa12247-09/img15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3813"/>
            <a:ext cx="3960813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173038" y="1158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/>
              <a:t>From molecular gas motions toward convective motion studies</a:t>
            </a:r>
          </a:p>
        </p:txBody>
      </p:sp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165100" y="31654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/>
              <a:t>Ohnaka et al. 2009, 2011</a:t>
            </a:r>
          </a:p>
          <a:p>
            <a:r>
              <a:rPr lang="fr-FR"/>
              <a:t>AMBER / VLTI</a:t>
            </a:r>
          </a:p>
        </p:txBody>
      </p:sp>
    </p:spTree>
    <p:extLst>
      <p:ext uri="{BB962C8B-B14F-4D97-AF65-F5344CB8AC3E}">
        <p14:creationId xmlns:p14="http://schemas.microsoft.com/office/powerpoint/2010/main" val="1246563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762875" y="6259513"/>
            <a:ext cx="1331913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D809BE7A-2D7F-7F43-85D3-EBE19E393F16}" type="slidenum">
              <a:rPr lang="en-US" sz="1600" smtClean="0"/>
              <a:pPr eaLnBrk="1" hangingPunct="1">
                <a:defRPr/>
              </a:pPr>
              <a:t>4</a:t>
            </a:fld>
            <a:endParaRPr lang="en-US" sz="1600" smtClean="0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032375" y="3787775"/>
            <a:ext cx="3959225" cy="2154238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80000"/>
              <a:buFontTx/>
              <a:buBlip>
                <a:blip r:embed="rId3"/>
              </a:buBlip>
              <a:defRPr/>
            </a:pPr>
            <a:r>
              <a:rPr lang="en-US" smtClean="0">
                <a:solidFill>
                  <a:srgbClr val="FFFF66"/>
                </a:solidFill>
                <a:latin typeface="Tahoma" charset="0"/>
                <a:cs typeface="+mn-cs"/>
              </a:rPr>
              <a:t> </a:t>
            </a:r>
            <a:r>
              <a:rPr lang="en-US" u="sng" smtClean="0">
                <a:solidFill>
                  <a:srgbClr val="FFFF66"/>
                </a:solidFill>
                <a:latin typeface="Tahoma" charset="0"/>
                <a:cs typeface="+mn-cs"/>
              </a:rPr>
              <a:t>MIDI </a:t>
            </a:r>
            <a:endParaRPr lang="en-US" smtClean="0">
              <a:solidFill>
                <a:srgbClr val="FFFF66"/>
              </a:solidFill>
              <a:latin typeface="Tahoma" charset="0"/>
              <a:cs typeface="+mn-cs"/>
            </a:endParaRPr>
          </a:p>
          <a:p>
            <a:pPr lvl="1" eaLnBrk="1" hangingPunct="1">
              <a:buSzPct val="80000"/>
              <a:buFontTx/>
              <a:buBlip>
                <a:blip r:embed="rId3"/>
              </a:buBlip>
              <a:defRPr/>
            </a:pPr>
            <a:r>
              <a:rPr lang="en-US" smtClean="0">
                <a:solidFill>
                  <a:srgbClr val="FFFF66"/>
                </a:solidFill>
                <a:latin typeface="Tahoma" charset="0"/>
                <a:cs typeface="+mn-cs"/>
              </a:rPr>
              <a:t> First direct recombination (2T) in the mid-IR (8-13</a:t>
            </a:r>
            <a:r>
              <a:rPr lang="en-US" smtClean="0">
                <a:solidFill>
                  <a:srgbClr val="FFFF66"/>
                </a:solidFill>
                <a:latin typeface="Symbol" charset="0"/>
                <a:cs typeface="+mn-cs"/>
              </a:rPr>
              <a:t>m</a:t>
            </a:r>
            <a:r>
              <a:rPr lang="en-US" smtClean="0">
                <a:solidFill>
                  <a:srgbClr val="FFFF66"/>
                </a:solidFill>
                <a:latin typeface="Times New Roman" charset="0"/>
                <a:cs typeface="+mn-cs"/>
              </a:rPr>
              <a:t>m</a:t>
            </a:r>
            <a:r>
              <a:rPr lang="en-US" smtClean="0">
                <a:solidFill>
                  <a:srgbClr val="FFFF66"/>
                </a:solidFill>
                <a:latin typeface="Tahoma" charset="0"/>
                <a:cs typeface="+mn-cs"/>
              </a:rPr>
              <a:t>), </a:t>
            </a:r>
          </a:p>
          <a:p>
            <a:pPr lvl="1" eaLnBrk="1" hangingPunct="1">
              <a:buSzPct val="80000"/>
              <a:buFontTx/>
              <a:buBlip>
                <a:blip r:embed="rId3"/>
              </a:buBlip>
              <a:defRPr/>
            </a:pPr>
            <a:r>
              <a:rPr lang="en-US" smtClean="0">
                <a:solidFill>
                  <a:srgbClr val="FFFF66"/>
                </a:solidFill>
                <a:latin typeface="Tahoma" charset="0"/>
                <a:cs typeface="+mn-cs"/>
              </a:rPr>
              <a:t> resolution 10 mas</a:t>
            </a:r>
          </a:p>
          <a:p>
            <a:pPr lvl="1" eaLnBrk="1" hangingPunct="1">
              <a:buSzPct val="80000"/>
              <a:buFontTx/>
              <a:buBlip>
                <a:blip r:embed="rId3"/>
              </a:buBlip>
              <a:defRPr/>
            </a:pPr>
            <a:endParaRPr lang="en-US" sz="800" smtClean="0">
              <a:solidFill>
                <a:srgbClr val="FFFF66"/>
              </a:solidFill>
              <a:latin typeface="Tahoma" charset="0"/>
              <a:cs typeface="+mn-cs"/>
            </a:endParaRPr>
          </a:p>
          <a:p>
            <a:pPr eaLnBrk="1" hangingPunct="1">
              <a:buSzPct val="80000"/>
              <a:buFontTx/>
              <a:buBlip>
                <a:blip r:embed="rId3"/>
              </a:buBlip>
              <a:defRPr/>
            </a:pPr>
            <a:r>
              <a:rPr lang="en-US" smtClean="0">
                <a:solidFill>
                  <a:srgbClr val="FFFF66"/>
                </a:solidFill>
                <a:latin typeface="Tahoma" charset="0"/>
                <a:cs typeface="+mn-cs"/>
              </a:rPr>
              <a:t> </a:t>
            </a:r>
            <a:r>
              <a:rPr lang="en-US" u="sng" smtClean="0">
                <a:solidFill>
                  <a:srgbClr val="FFFF66"/>
                </a:solidFill>
                <a:latin typeface="Tahoma" charset="0"/>
                <a:cs typeface="+mn-cs"/>
              </a:rPr>
              <a:t>AMBER</a:t>
            </a:r>
          </a:p>
          <a:p>
            <a:pPr lvl="1" eaLnBrk="1" hangingPunct="1">
              <a:buSzPct val="80000"/>
              <a:buFontTx/>
              <a:buBlip>
                <a:blip r:embed="rId3"/>
              </a:buBlip>
              <a:defRPr/>
            </a:pPr>
            <a:r>
              <a:rPr lang="en-US" smtClean="0">
                <a:solidFill>
                  <a:srgbClr val="FFFF66"/>
                </a:solidFill>
                <a:latin typeface="Tahoma" charset="0"/>
                <a:cs typeface="+mn-cs"/>
              </a:rPr>
              <a:t> 3T recombination </a:t>
            </a:r>
            <a:r>
              <a:rPr lang="en-US" smtClean="0">
                <a:solidFill>
                  <a:srgbClr val="FFFF66"/>
                </a:solidFill>
                <a:cs typeface="+mn-cs"/>
              </a:rPr>
              <a:t>(1.5-2.5</a:t>
            </a:r>
            <a:r>
              <a:rPr lang="en-US" smtClean="0">
                <a:solidFill>
                  <a:srgbClr val="FFFF66"/>
                </a:solidFill>
                <a:latin typeface="Symbol" charset="0"/>
                <a:cs typeface="+mn-cs"/>
              </a:rPr>
              <a:t>m</a:t>
            </a:r>
            <a:r>
              <a:rPr lang="en-US" smtClean="0">
                <a:solidFill>
                  <a:srgbClr val="FFFF66"/>
                </a:solidFill>
                <a:cs typeface="+mn-cs"/>
              </a:rPr>
              <a:t>m),</a:t>
            </a:r>
            <a:endParaRPr lang="en-US" smtClean="0">
              <a:cs typeface="+mn-cs"/>
            </a:endParaRPr>
          </a:p>
          <a:p>
            <a:pPr lvl="1" eaLnBrk="1" hangingPunct="1">
              <a:buSzPct val="80000"/>
              <a:buFontTx/>
              <a:buBlip>
                <a:blip r:embed="rId3"/>
              </a:buBlip>
              <a:defRPr/>
            </a:pPr>
            <a:r>
              <a:rPr lang="en-US" smtClean="0">
                <a:solidFill>
                  <a:srgbClr val="FFFF66"/>
                </a:solidFill>
                <a:latin typeface="Tahoma" charset="0"/>
                <a:cs typeface="+mn-cs"/>
              </a:rPr>
              <a:t> resolution 2 mas</a:t>
            </a:r>
            <a:endParaRPr lang="en-US" smtClean="0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107950" y="1484313"/>
            <a:ext cx="4968875" cy="4752975"/>
            <a:chOff x="68" y="1117"/>
            <a:chExt cx="3130" cy="2994"/>
          </a:xfrm>
        </p:grpSpPr>
        <p:pic>
          <p:nvPicPr>
            <p:cNvPr id="17419" name="Picture 4" descr="phot-43a-99-norm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117"/>
              <a:ext cx="3130" cy="2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7420" name="Text Box 5"/>
            <p:cNvSpPr txBox="1">
              <a:spLocks noChangeArrowheads="1"/>
            </p:cNvSpPr>
            <p:nvPr/>
          </p:nvSpPr>
          <p:spPr bwMode="auto">
            <a:xfrm>
              <a:off x="883" y="1553"/>
              <a:ext cx="4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smtClean="0">
                  <a:solidFill>
                    <a:srgbClr val="FFFF66"/>
                  </a:solidFill>
                  <a:latin typeface="Tahoma" charset="0"/>
                  <a:cs typeface="+mn-cs"/>
                </a:rPr>
                <a:t>UT1</a:t>
              </a:r>
              <a:endParaRPr lang="de-DE" sz="2400" smtClean="0">
                <a:solidFill>
                  <a:srgbClr val="FFFF66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17421" name="Text Box 6"/>
            <p:cNvSpPr txBox="1">
              <a:spLocks noChangeArrowheads="1"/>
            </p:cNvSpPr>
            <p:nvPr/>
          </p:nvSpPr>
          <p:spPr bwMode="auto">
            <a:xfrm>
              <a:off x="1452" y="1634"/>
              <a:ext cx="4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smtClean="0">
                  <a:solidFill>
                    <a:srgbClr val="FFFF66"/>
                  </a:solidFill>
                  <a:latin typeface="Tahoma" charset="0"/>
                  <a:cs typeface="+mn-cs"/>
                </a:rPr>
                <a:t>UT2</a:t>
              </a:r>
              <a:endParaRPr lang="de-DE" sz="2400" smtClean="0">
                <a:solidFill>
                  <a:srgbClr val="FFFF66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17422" name="Text Box 7"/>
            <p:cNvSpPr txBox="1">
              <a:spLocks noChangeArrowheads="1"/>
            </p:cNvSpPr>
            <p:nvPr/>
          </p:nvSpPr>
          <p:spPr bwMode="auto">
            <a:xfrm>
              <a:off x="2020" y="1756"/>
              <a:ext cx="4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smtClean="0">
                  <a:solidFill>
                    <a:srgbClr val="FFFF66"/>
                  </a:solidFill>
                  <a:latin typeface="Tahoma" charset="0"/>
                  <a:cs typeface="+mn-cs"/>
                </a:rPr>
                <a:t>UT3</a:t>
              </a:r>
              <a:endParaRPr lang="de-DE" sz="2400" smtClean="0">
                <a:solidFill>
                  <a:srgbClr val="FFFF66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17423" name="Text Box 8"/>
            <p:cNvSpPr txBox="1">
              <a:spLocks noChangeArrowheads="1"/>
            </p:cNvSpPr>
            <p:nvPr/>
          </p:nvSpPr>
          <p:spPr bwMode="auto">
            <a:xfrm>
              <a:off x="1330" y="3386"/>
              <a:ext cx="4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smtClean="0">
                  <a:solidFill>
                    <a:srgbClr val="FFFF66"/>
                  </a:solidFill>
                  <a:latin typeface="Tahoma" charset="0"/>
                  <a:cs typeface="+mn-cs"/>
                </a:rPr>
                <a:t>UT4</a:t>
              </a:r>
              <a:endParaRPr lang="de-DE" sz="2400" smtClean="0">
                <a:solidFill>
                  <a:srgbClr val="FFFF66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17424" name="Line 9"/>
            <p:cNvSpPr>
              <a:spLocks noChangeShapeType="1"/>
            </p:cNvSpPr>
            <p:nvPr/>
          </p:nvSpPr>
          <p:spPr bwMode="auto">
            <a:xfrm flipH="1" flipV="1">
              <a:off x="1047" y="2176"/>
              <a:ext cx="121" cy="1060"/>
            </a:xfrm>
            <a:prstGeom prst="line">
              <a:avLst/>
            </a:prstGeom>
            <a:noFill/>
            <a:ln w="44450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5" name="Text Box 10"/>
            <p:cNvSpPr txBox="1">
              <a:spLocks noChangeArrowheads="1"/>
            </p:cNvSpPr>
            <p:nvPr/>
          </p:nvSpPr>
          <p:spPr bwMode="auto">
            <a:xfrm>
              <a:off x="476" y="2568"/>
              <a:ext cx="6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800" smtClean="0">
                  <a:solidFill>
                    <a:srgbClr val="FFFF66"/>
                  </a:solidFill>
                  <a:latin typeface="Tahoma" charset="0"/>
                  <a:cs typeface="+mn-cs"/>
                </a:rPr>
                <a:t>130m</a:t>
              </a:r>
              <a:endParaRPr lang="de-DE" sz="2800" smtClean="0">
                <a:solidFill>
                  <a:srgbClr val="FFFF66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17426" name="Line 11"/>
            <p:cNvSpPr>
              <a:spLocks noChangeShapeType="1"/>
            </p:cNvSpPr>
            <p:nvPr/>
          </p:nvSpPr>
          <p:spPr bwMode="auto">
            <a:xfrm flipV="1">
              <a:off x="2020" y="2421"/>
              <a:ext cx="366" cy="855"/>
            </a:xfrm>
            <a:prstGeom prst="line">
              <a:avLst/>
            </a:prstGeom>
            <a:noFill/>
            <a:ln w="44450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7" name="Text Box 12"/>
            <p:cNvSpPr txBox="1">
              <a:spLocks noChangeArrowheads="1"/>
            </p:cNvSpPr>
            <p:nvPr/>
          </p:nvSpPr>
          <p:spPr bwMode="auto">
            <a:xfrm>
              <a:off x="2183" y="2731"/>
              <a:ext cx="5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800" smtClean="0">
                  <a:solidFill>
                    <a:srgbClr val="FFFF66"/>
                  </a:solidFill>
                  <a:latin typeface="Tahoma" charset="0"/>
                  <a:cs typeface="+mn-cs"/>
                </a:rPr>
                <a:t>62m</a:t>
              </a:r>
              <a:endParaRPr lang="de-DE" sz="2800" smtClean="0">
                <a:solidFill>
                  <a:srgbClr val="FFFF66"/>
                </a:solidFill>
                <a:latin typeface="Tahoma" charset="0"/>
                <a:cs typeface="+mn-cs"/>
              </a:endParaRPr>
            </a:p>
          </p:txBody>
        </p:sp>
      </p:grpSp>
      <p:grpSp>
        <p:nvGrpSpPr>
          <p:cNvPr id="20484" name="Group 15"/>
          <p:cNvGrpSpPr>
            <a:grpSpLocks/>
          </p:cNvGrpSpPr>
          <p:nvPr/>
        </p:nvGrpSpPr>
        <p:grpSpPr bwMode="auto">
          <a:xfrm>
            <a:off x="4533900" y="498475"/>
            <a:ext cx="4392613" cy="2952750"/>
            <a:chOff x="2857" y="845"/>
            <a:chExt cx="2903" cy="1966"/>
          </a:xfrm>
        </p:grpSpPr>
        <p:pic>
          <p:nvPicPr>
            <p:cNvPr id="20485" name="Picture 16" descr="ESO_PRESS_RELEASE_AT1-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" y="845"/>
              <a:ext cx="2903" cy="1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Text Box 17"/>
            <p:cNvSpPr txBox="1">
              <a:spLocks noChangeArrowheads="1"/>
            </p:cNvSpPr>
            <p:nvPr/>
          </p:nvSpPr>
          <p:spPr bwMode="auto">
            <a:xfrm>
              <a:off x="4513" y="1389"/>
              <a:ext cx="4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smtClean="0">
                  <a:solidFill>
                    <a:srgbClr val="FFFF66"/>
                  </a:solidFill>
                  <a:latin typeface="Tahoma" charset="0"/>
                  <a:cs typeface="+mn-cs"/>
                </a:rPr>
                <a:t>AT3</a:t>
              </a:r>
              <a:endParaRPr lang="de-DE" sz="2400" smtClean="0">
                <a:solidFill>
                  <a:srgbClr val="FFFF66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17416" name="Text Box 18"/>
            <p:cNvSpPr txBox="1">
              <a:spLocks noChangeArrowheads="1"/>
            </p:cNvSpPr>
            <p:nvPr/>
          </p:nvSpPr>
          <p:spPr bwMode="auto">
            <a:xfrm>
              <a:off x="3833" y="1344"/>
              <a:ext cx="47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smtClean="0">
                  <a:solidFill>
                    <a:srgbClr val="FFFF66"/>
                  </a:solidFill>
                  <a:latin typeface="Tahoma" charset="0"/>
                  <a:cs typeface="+mn-cs"/>
                </a:rPr>
                <a:t>AT2</a:t>
              </a:r>
              <a:endParaRPr lang="de-DE" sz="2400" smtClean="0">
                <a:solidFill>
                  <a:srgbClr val="FFFF66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17417" name="Text Box 19"/>
            <p:cNvSpPr txBox="1">
              <a:spLocks noChangeArrowheads="1"/>
            </p:cNvSpPr>
            <p:nvPr/>
          </p:nvSpPr>
          <p:spPr bwMode="auto">
            <a:xfrm>
              <a:off x="3061" y="1298"/>
              <a:ext cx="4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smtClean="0">
                  <a:solidFill>
                    <a:srgbClr val="FFFF66"/>
                  </a:solidFill>
                  <a:latin typeface="Tahoma" charset="0"/>
                  <a:cs typeface="+mn-cs"/>
                </a:rPr>
                <a:t>AT1</a:t>
              </a:r>
              <a:endParaRPr lang="de-DE" sz="2400" smtClean="0">
                <a:solidFill>
                  <a:srgbClr val="FFFF66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17418" name="Text Box 20"/>
            <p:cNvSpPr txBox="1">
              <a:spLocks noChangeArrowheads="1"/>
            </p:cNvSpPr>
            <p:nvPr/>
          </p:nvSpPr>
          <p:spPr bwMode="auto">
            <a:xfrm>
              <a:off x="5193" y="1434"/>
              <a:ext cx="47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smtClean="0">
                  <a:solidFill>
                    <a:srgbClr val="FFFF66"/>
                  </a:solidFill>
                  <a:latin typeface="Tahoma" charset="0"/>
                  <a:cs typeface="+mn-cs"/>
                </a:rPr>
                <a:t>AT4</a:t>
              </a:r>
              <a:endParaRPr lang="de-DE" sz="2400" smtClean="0">
                <a:solidFill>
                  <a:srgbClr val="FFFF66"/>
                </a:solidFill>
                <a:latin typeface="Tahoma" charset="0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ew aerial"/>
          <p:cNvPicPr>
            <a:picLocks noChangeAspect="1" noChangeArrowheads="1"/>
          </p:cNvPicPr>
          <p:nvPr/>
        </p:nvPicPr>
        <p:blipFill>
          <a:blip r:embed="rId3"/>
          <a:srcRect l="3082" t="2863" r="1112" b="623"/>
          <a:stretch>
            <a:fillRect/>
          </a:stretch>
        </p:blipFill>
        <p:spPr bwMode="auto">
          <a:xfrm>
            <a:off x="381000" y="381000"/>
            <a:ext cx="8382000" cy="58054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a typeface="+mj-ea"/>
                <a:cs typeface="+mj-cs"/>
              </a:rPr>
              <a:t>CHARA Interferometer</a:t>
            </a:r>
            <a:br>
              <a:rPr lang="en-US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  <a:ea typeface="+mj-ea"/>
                <a:cs typeface="+mj-cs"/>
              </a:rPr>
              <a:t>Georgia State University</a:t>
            </a:r>
            <a:endParaRPr lang="en-US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43000" y="1524000"/>
            <a:ext cx="7391400" cy="5157788"/>
            <a:chOff x="1143000" y="1524000"/>
            <a:chExt cx="7391400" cy="5157805"/>
          </a:xfrm>
        </p:grpSpPr>
        <p:grpSp>
          <p:nvGrpSpPr>
            <p:cNvPr id="24582" name="Group 4"/>
            <p:cNvGrpSpPr>
              <a:grpSpLocks/>
            </p:cNvGrpSpPr>
            <p:nvPr/>
          </p:nvGrpSpPr>
          <p:grpSpPr bwMode="auto">
            <a:xfrm>
              <a:off x="1143000" y="1524000"/>
              <a:ext cx="7391400" cy="4800600"/>
              <a:chOff x="720" y="960"/>
              <a:chExt cx="4656" cy="3024"/>
            </a:xfrm>
          </p:grpSpPr>
          <p:sp>
            <p:nvSpPr>
              <p:cNvPr id="24584" name="Oval 5"/>
              <p:cNvSpPr>
                <a:spLocks noChangeArrowheads="1"/>
              </p:cNvSpPr>
              <p:nvPr/>
            </p:nvSpPr>
            <p:spPr bwMode="auto">
              <a:xfrm>
                <a:off x="1584" y="960"/>
                <a:ext cx="240" cy="240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5" name="Oval 6"/>
              <p:cNvSpPr>
                <a:spLocks noChangeArrowheads="1"/>
              </p:cNvSpPr>
              <p:nvPr/>
            </p:nvSpPr>
            <p:spPr bwMode="auto">
              <a:xfrm>
                <a:off x="1776" y="1104"/>
                <a:ext cx="240" cy="240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" name="Oval 7"/>
              <p:cNvSpPr>
                <a:spLocks noChangeArrowheads="1"/>
              </p:cNvSpPr>
              <p:nvPr/>
            </p:nvSpPr>
            <p:spPr bwMode="auto">
              <a:xfrm>
                <a:off x="5136" y="2016"/>
                <a:ext cx="240" cy="240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7" name="Oval 8"/>
              <p:cNvSpPr>
                <a:spLocks noChangeArrowheads="1"/>
              </p:cNvSpPr>
              <p:nvPr/>
            </p:nvSpPr>
            <p:spPr bwMode="auto">
              <a:xfrm>
                <a:off x="3504" y="2016"/>
                <a:ext cx="240" cy="240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8" name="Oval 9"/>
              <p:cNvSpPr>
                <a:spLocks noChangeArrowheads="1"/>
              </p:cNvSpPr>
              <p:nvPr/>
            </p:nvSpPr>
            <p:spPr bwMode="auto">
              <a:xfrm>
                <a:off x="1584" y="3072"/>
                <a:ext cx="240" cy="240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9" name="Oval 10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240" cy="240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0" name="Line 11"/>
              <p:cNvSpPr>
                <a:spLocks noChangeShapeType="1"/>
              </p:cNvSpPr>
              <p:nvPr/>
            </p:nvSpPr>
            <p:spPr bwMode="auto">
              <a:xfrm flipV="1">
                <a:off x="960" y="2304"/>
                <a:ext cx="4416" cy="168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1" name="Text Box 12"/>
              <p:cNvSpPr txBox="1">
                <a:spLocks noChangeArrowheads="1"/>
              </p:cNvSpPr>
              <p:nvPr/>
            </p:nvSpPr>
            <p:spPr bwMode="auto">
              <a:xfrm rot="-1242155">
                <a:off x="2404" y="3167"/>
                <a:ext cx="1248" cy="33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FFFF00"/>
                    </a:solidFill>
                  </a:rPr>
                  <a:t>330 meters</a:t>
                </a:r>
              </a:p>
            </p:txBody>
          </p:sp>
        </p:grpSp>
        <p:sp>
          <p:nvSpPr>
            <p:cNvPr id="24583" name="Text Box 13"/>
            <p:cNvSpPr txBox="1">
              <a:spLocks noChangeArrowheads="1"/>
            </p:cNvSpPr>
            <p:nvPr/>
          </p:nvSpPr>
          <p:spPr bwMode="auto">
            <a:xfrm>
              <a:off x="1889125" y="6281738"/>
              <a:ext cx="4376143" cy="4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FF00"/>
                  </a:solidFill>
                </a:rPr>
                <a:t>1 milliarcsecond resolution at K band</a:t>
              </a:r>
            </a:p>
          </p:txBody>
        </p:sp>
      </p:grpSp>
      <p:pic>
        <p:nvPicPr>
          <p:cNvPr id="15" name="Picture 14" descr="chara_deretsky.jpg"/>
          <p:cNvPicPr>
            <a:picLocks noChangeAspect="1"/>
          </p:cNvPicPr>
          <p:nvPr/>
        </p:nvPicPr>
        <p:blipFill>
          <a:blip r:embed="rId4"/>
          <a:srcRect l="52555" t="40520" r="31261" b="35103"/>
          <a:stretch>
            <a:fillRect/>
          </a:stretch>
        </p:blipFill>
        <p:spPr>
          <a:xfrm>
            <a:off x="6489726" y="4343425"/>
            <a:ext cx="2654274" cy="2514575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5800" y="5726668"/>
            <a:ext cx="50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03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DD45BAC6-43B2-3142-8E79-CCCCF19DDC31}" type="slidenum">
              <a:rPr lang="en-US" sz="1600" smtClean="0"/>
              <a:pPr>
                <a:defRPr/>
              </a:pPr>
              <a:t>6</a:t>
            </a:fld>
            <a:endParaRPr lang="en-US" sz="1600"/>
          </a:p>
        </p:txBody>
      </p:sp>
      <p:sp>
        <p:nvSpPr>
          <p:cNvPr id="3" name="Rectangle 2"/>
          <p:cNvSpPr/>
          <p:nvPr/>
        </p:nvSpPr>
        <p:spPr>
          <a:xfrm>
            <a:off x="803920" y="332656"/>
            <a:ext cx="339067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Methodology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The rest of the talk is organized by astronomical topic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Papers only published from 2003-2013 were considered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Highlighted results are based mainly from the most cited papers in each area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This format means recent awesome papers do not show up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Age before Beauty</a:t>
            </a:r>
          </a:p>
        </p:txBody>
      </p:sp>
    </p:spTree>
    <p:extLst>
      <p:ext uri="{BB962C8B-B14F-4D97-AF65-F5344CB8AC3E}">
        <p14:creationId xmlns:p14="http://schemas.microsoft.com/office/powerpoint/2010/main" val="37673178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812088" y="6396038"/>
            <a:ext cx="1331912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1982BB82-A367-A746-8537-40AFB4408908}" type="slidenum">
              <a:rPr lang="en-US" sz="1600" smtClean="0"/>
              <a:pPr eaLnBrk="1" hangingPunct="1">
                <a:defRPr/>
              </a:pPr>
              <a:t>7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575215" y="0"/>
            <a:ext cx="431891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Stellar</a:t>
            </a: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diameters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1508" name="ZoneTexte 3"/>
          <p:cNvSpPr txBox="1">
            <a:spLocks noChangeArrowheads="1"/>
          </p:cNvSpPr>
          <p:nvPr/>
        </p:nvSpPr>
        <p:spPr bwMode="auto">
          <a:xfrm flipH="1">
            <a:off x="244474" y="708025"/>
            <a:ext cx="540764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Intensity</a:t>
            </a:r>
            <a:r>
              <a:rPr lang="fr-FR" sz="1600" dirty="0"/>
              <a:t> </a:t>
            </a:r>
            <a:r>
              <a:rPr lang="fr-FR" sz="1600" dirty="0" err="1"/>
              <a:t>interferometry</a:t>
            </a:r>
            <a:r>
              <a:rPr lang="fr-FR" sz="1600" dirty="0"/>
              <a:t> in the </a:t>
            </a:r>
            <a:r>
              <a:rPr lang="fr-FR" sz="1600" dirty="0" err="1"/>
              <a:t>blue</a:t>
            </a:r>
            <a:r>
              <a:rPr lang="fr-FR" sz="1600" dirty="0"/>
              <a:t> </a:t>
            </a:r>
            <a:r>
              <a:rPr lang="fr-FR" sz="1600" dirty="0">
                <a:sym typeface="Wingdings" charset="0"/>
              </a:rPr>
              <a:t> ~30 hot stars (1956-1976, </a:t>
            </a:r>
            <a:r>
              <a:rPr lang="fr-FR" sz="1600" dirty="0" err="1">
                <a:sym typeface="Wingdings" charset="0"/>
              </a:rPr>
              <a:t>Narrabri</a:t>
            </a:r>
            <a:r>
              <a:rPr lang="fr-FR" sz="1600" dirty="0">
                <a:sym typeface="Wingdings" charset="0"/>
              </a:rPr>
              <a:t>)</a:t>
            </a:r>
          </a:p>
          <a:p>
            <a:pPr eaLnBrk="1" hangingPunct="1"/>
            <a:endParaRPr lang="fr-FR" sz="1600" dirty="0">
              <a:sym typeface="Wingdings" charset="0"/>
            </a:endParaRPr>
          </a:p>
          <a:p>
            <a:pPr eaLnBrk="1" hangingPunct="1"/>
            <a:r>
              <a:rPr lang="fr-FR" sz="1600" dirty="0">
                <a:sym typeface="Wingdings" charset="0"/>
              </a:rPr>
              <a:t>To visible / </a:t>
            </a:r>
            <a:r>
              <a:rPr lang="fr-FR" sz="1600" dirty="0" err="1">
                <a:sym typeface="Wingdings" charset="0"/>
              </a:rPr>
              <a:t>near</a:t>
            </a:r>
            <a:r>
              <a:rPr lang="fr-FR" sz="1600" dirty="0">
                <a:sym typeface="Wingdings" charset="0"/>
              </a:rPr>
              <a:t>-IR </a:t>
            </a:r>
            <a:r>
              <a:rPr lang="fr-FR" sz="1600" dirty="0" err="1">
                <a:sym typeface="Wingdings" charset="0"/>
              </a:rPr>
              <a:t>diameters</a:t>
            </a:r>
            <a:r>
              <a:rPr lang="fr-FR" sz="1600" dirty="0">
                <a:sym typeface="Wingdings" charset="0"/>
              </a:rPr>
              <a:t> and short/medium </a:t>
            </a:r>
            <a:r>
              <a:rPr lang="fr-FR" sz="1600" dirty="0" err="1">
                <a:sym typeface="Wingdings" charset="0"/>
              </a:rPr>
              <a:t>baselines</a:t>
            </a:r>
            <a:r>
              <a:rPr lang="fr-FR" sz="1600" dirty="0">
                <a:sym typeface="Wingdings" charset="0"/>
              </a:rPr>
              <a:t> </a:t>
            </a:r>
            <a:r>
              <a:rPr lang="fr-FR" sz="1600" dirty="0" err="1">
                <a:sym typeface="Wingdings" charset="0"/>
              </a:rPr>
              <a:t>red</a:t>
            </a:r>
            <a:r>
              <a:rPr lang="fr-FR" sz="1600" dirty="0">
                <a:sym typeface="Wingdings" charset="0"/>
              </a:rPr>
              <a:t> (super)</a:t>
            </a:r>
            <a:r>
              <a:rPr lang="fr-FR" sz="1600" dirty="0" err="1">
                <a:sym typeface="Wingdings" charset="0"/>
              </a:rPr>
              <a:t>giants</a:t>
            </a:r>
            <a:r>
              <a:rPr lang="fr-FR" sz="1600" dirty="0">
                <a:sym typeface="Wingdings" charset="0"/>
              </a:rPr>
              <a:t> (1980-2005)</a:t>
            </a:r>
          </a:p>
          <a:p>
            <a:pPr eaLnBrk="1" hangingPunct="1"/>
            <a:r>
              <a:rPr lang="fr-FR" sz="1600" dirty="0">
                <a:sym typeface="Wingdings" charset="0"/>
              </a:rPr>
              <a:t></a:t>
            </a:r>
            <a:r>
              <a:rPr lang="fr-FR" sz="1600" i="1" dirty="0" err="1">
                <a:solidFill>
                  <a:srgbClr val="FF0000"/>
                </a:solidFill>
                <a:sym typeface="Wingdings" charset="0"/>
              </a:rPr>
              <a:t>high</a:t>
            </a:r>
            <a:r>
              <a:rPr lang="fr-FR" sz="1600" i="1" dirty="0">
                <a:solidFill>
                  <a:srgbClr val="FF0000"/>
                </a:solidFill>
                <a:sym typeface="Wingdings" charset="0"/>
              </a:rPr>
              <a:t> </a:t>
            </a:r>
            <a:r>
              <a:rPr lang="fr-FR" sz="1600" i="1" dirty="0" err="1">
                <a:solidFill>
                  <a:srgbClr val="FF0000"/>
                </a:solidFill>
                <a:sym typeface="Wingdings" charset="0"/>
              </a:rPr>
              <a:t>accuracy</a:t>
            </a:r>
            <a:r>
              <a:rPr lang="fr-FR" sz="1600" i="1" dirty="0">
                <a:solidFill>
                  <a:srgbClr val="FF0000"/>
                </a:solidFill>
                <a:sym typeface="Wingdings" charset="0"/>
              </a:rPr>
              <a:t> </a:t>
            </a:r>
            <a:r>
              <a:rPr lang="fr-FR" sz="1600" dirty="0">
                <a:solidFill>
                  <a:srgbClr val="FF0000"/>
                </a:solidFill>
                <a:sym typeface="Wingdings" charset="0"/>
              </a:rPr>
              <a:t>VINCI and FLUOR (&gt;100 stars)</a:t>
            </a:r>
            <a:endParaRPr lang="fr-FR" sz="1600" dirty="0">
              <a:solidFill>
                <a:srgbClr val="FF0000"/>
              </a:solidFill>
            </a:endParaRPr>
          </a:p>
          <a:p>
            <a:pPr eaLnBrk="1" hangingPunct="1"/>
            <a:endParaRPr lang="fr-FR" sz="1000" dirty="0">
              <a:sym typeface="Wingdings" charset="0"/>
            </a:endParaRPr>
          </a:p>
          <a:p>
            <a:pPr eaLnBrk="1" hangingPunct="1"/>
            <a:r>
              <a:rPr lang="fr-FR" sz="1600" dirty="0" err="1">
                <a:sym typeface="Wingdings" charset="0"/>
              </a:rPr>
              <a:t>Coming</a:t>
            </a:r>
            <a:r>
              <a:rPr lang="fr-FR" sz="1600" dirty="0">
                <a:sym typeface="Wingdings" charset="0"/>
              </a:rPr>
              <a:t> back to visible </a:t>
            </a:r>
            <a:r>
              <a:rPr lang="fr-FR" sz="1600" dirty="0" err="1">
                <a:sym typeface="Wingdings" charset="0"/>
              </a:rPr>
              <a:t>with</a:t>
            </a:r>
            <a:r>
              <a:rPr lang="fr-FR" sz="1600" dirty="0">
                <a:sym typeface="Wingdings" charset="0"/>
              </a:rPr>
              <a:t> </a:t>
            </a:r>
            <a:r>
              <a:rPr lang="fr-FR" sz="1600" dirty="0" err="1">
                <a:sym typeface="Wingdings" charset="0"/>
              </a:rPr>
              <a:t>now</a:t>
            </a:r>
            <a:r>
              <a:rPr lang="fr-FR" sz="1600" dirty="0">
                <a:sym typeface="Wingdings" charset="0"/>
              </a:rPr>
              <a:t> 100-330m </a:t>
            </a:r>
            <a:r>
              <a:rPr lang="fr-FR" sz="1600" dirty="0" err="1">
                <a:sym typeface="Wingdings" charset="0"/>
              </a:rPr>
              <a:t>baselines</a:t>
            </a:r>
            <a:r>
              <a:rPr lang="fr-FR" sz="1600" dirty="0">
                <a:sym typeface="Wingdings" charset="0"/>
              </a:rPr>
              <a:t> (VEGA – PAVO  / CHARA)</a:t>
            </a:r>
            <a:endParaRPr lang="fr-FR" sz="1600" dirty="0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00" y="260648"/>
            <a:ext cx="3600400" cy="27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1865" y="3212976"/>
            <a:ext cx="9180655" cy="3184302"/>
            <a:chOff x="71865" y="3557066"/>
            <a:chExt cx="9180655" cy="3184302"/>
          </a:xfrm>
        </p:grpSpPr>
        <p:pic>
          <p:nvPicPr>
            <p:cNvPr id="2560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425231"/>
              <a:ext cx="8785225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557066"/>
              <a:ext cx="8893175" cy="80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65" y="4968552"/>
              <a:ext cx="9180655" cy="177281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4" name="Rounded Rectangle 3"/>
          <p:cNvSpPr/>
          <p:nvPr/>
        </p:nvSpPr>
        <p:spPr>
          <a:xfrm>
            <a:off x="107504" y="5245150"/>
            <a:ext cx="8856984" cy="648072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740650" y="6327775"/>
            <a:ext cx="1331913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79D262E3-D8F0-074D-B448-641E601947CE}" type="slidenum">
              <a:rPr lang="en-US" sz="1600" smtClean="0"/>
              <a:pPr eaLnBrk="1" hangingPunct="1">
                <a:defRPr/>
              </a:pPr>
              <a:t>8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543818" y="39144"/>
            <a:ext cx="716874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From</a:t>
            </a: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fr-FR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diameters</a:t>
            </a: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to distances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9" y="5354464"/>
            <a:ext cx="7977187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http://www.eso.org/public/archives/images/screen/eso043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49473"/>
            <a:ext cx="5952380" cy="440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7740650" y="6308725"/>
            <a:ext cx="1331913" cy="431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fld id="{777E93D8-C73B-FA42-B756-B4349C51CA8A}" type="slidenum">
              <a:rPr lang="en-US" sz="1600" smtClean="0"/>
              <a:pPr eaLnBrk="1" hangingPunct="1">
                <a:defRPr/>
              </a:pPr>
              <a:t>9</a:t>
            </a:fld>
            <a:endParaRPr lang="en-US" sz="1600" smtClean="0"/>
          </a:p>
        </p:txBody>
      </p:sp>
      <p:sp>
        <p:nvSpPr>
          <p:cNvPr id="3" name="Rectangle 2"/>
          <p:cNvSpPr/>
          <p:nvPr/>
        </p:nvSpPr>
        <p:spPr>
          <a:xfrm>
            <a:off x="442979" y="116632"/>
            <a:ext cx="277852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Pulsations</a:t>
            </a:r>
          </a:p>
        </p:txBody>
      </p:sp>
      <p:pic>
        <p:nvPicPr>
          <p:cNvPr id="28677" name="Picture 6" descr="http://www.google.fr/url?source=imglanding&amp;ct=img&amp;q=http://topnews.in/law/files/eso-pulsating-star.jpg&amp;sa=X&amp;ei=qFfcUY7VC4mB4ATFlIGoDw&amp;ved=0CAsQ8wc&amp;usg=AFQjCNFqdDibfc6jmiEWvGB6FtIeGiE3q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42888"/>
            <a:ext cx="127158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" y="5233779"/>
            <a:ext cx="9144000" cy="1579597"/>
          </a:xfrm>
          <a:prstGeom prst="rect">
            <a:avLst/>
          </a:prstGeom>
        </p:spPr>
      </p:pic>
      <p:pic>
        <p:nvPicPr>
          <p:cNvPr id="4" name="Picture 3" descr="Screen Shot 2013-09-23 at 4.51.4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503784"/>
            <a:ext cx="89662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6336" y="5805264"/>
            <a:ext cx="135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citations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5038</TotalTime>
  <Words>1004</Words>
  <Application>Microsoft Macintosh PowerPoint</Application>
  <PresentationFormat>On-screen Show (4:3)</PresentationFormat>
  <Paragraphs>231</Paragraphs>
  <Slides>32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1_Modèle par défaut</vt:lpstr>
      <vt:lpstr>Science with interferometry  during the last decade</vt:lpstr>
      <vt:lpstr>PowerPoint Presentation</vt:lpstr>
      <vt:lpstr>PowerPoint Presentation</vt:lpstr>
      <vt:lpstr>PowerPoint Presentation</vt:lpstr>
      <vt:lpstr>CHARA Interferometer Georgia State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Concluding remarks</vt:lpstr>
      <vt:lpstr>PowerPoint Presentation</vt:lpstr>
      <vt:lpstr>backup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 </dc:creator>
  <cp:lastModifiedBy>JDM</cp:lastModifiedBy>
  <cp:revision>274</cp:revision>
  <dcterms:created xsi:type="dcterms:W3CDTF">2009-01-27T11:04:40Z</dcterms:created>
  <dcterms:modified xsi:type="dcterms:W3CDTF">2013-09-23T13:00:50Z</dcterms:modified>
</cp:coreProperties>
</file>