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561" r:id="rId3"/>
    <p:sldId id="562" r:id="rId4"/>
    <p:sldId id="563" r:id="rId5"/>
    <p:sldId id="333" r:id="rId6"/>
    <p:sldId id="514" r:id="rId7"/>
    <p:sldId id="564" r:id="rId8"/>
    <p:sldId id="337" r:id="rId9"/>
    <p:sldId id="579" r:id="rId10"/>
    <p:sldId id="524" r:id="rId11"/>
    <p:sldId id="565" r:id="rId12"/>
    <p:sldId id="566" r:id="rId13"/>
    <p:sldId id="570" r:id="rId14"/>
    <p:sldId id="572" r:id="rId15"/>
    <p:sldId id="573" r:id="rId16"/>
    <p:sldId id="546" r:id="rId17"/>
    <p:sldId id="543" r:id="rId18"/>
    <p:sldId id="547" r:id="rId19"/>
    <p:sldId id="545" r:id="rId20"/>
    <p:sldId id="574" r:id="rId21"/>
    <p:sldId id="575" r:id="rId22"/>
    <p:sldId id="576" r:id="rId23"/>
  </p:sldIdLst>
  <p:sldSz cx="10287000" cy="6858000" type="35mm"/>
  <p:notesSz cx="6858000" cy="9144000"/>
  <p:defaultTextStyle>
    <a:defPPr>
      <a:defRPr lang="fr-FR"/>
    </a:defPPr>
    <a:lvl1pPr algn="l" defTabSz="457182"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1pPr>
    <a:lvl2pPr marL="457182" algn="l" defTabSz="457182"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2pPr>
    <a:lvl3pPr marL="914365" algn="l" defTabSz="457182"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3pPr>
    <a:lvl4pPr marL="1371548" algn="l" defTabSz="457182"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4pPr>
    <a:lvl5pPr marL="1828731" algn="l" defTabSz="457182" rtl="0" fontAlgn="base">
      <a:spcBef>
        <a:spcPct val="0"/>
      </a:spcBef>
      <a:spcAft>
        <a:spcPct val="0"/>
      </a:spcAft>
      <a:defRPr kern="1200">
        <a:solidFill>
          <a:schemeClr val="tx1"/>
        </a:solidFill>
        <a:latin typeface="Arial" pitchFamily="-109" charset="0"/>
        <a:ea typeface="ＭＳ Ｐゴシック" pitchFamily="-109" charset="-128"/>
        <a:cs typeface="ＭＳ Ｐゴシック" pitchFamily="-109" charset="-128"/>
      </a:defRPr>
    </a:lvl5pPr>
    <a:lvl6pPr marL="2285913" algn="l" defTabSz="457182" rtl="0" eaLnBrk="1" latinLnBrk="0" hangingPunct="1">
      <a:defRPr kern="1200">
        <a:solidFill>
          <a:schemeClr val="tx1"/>
        </a:solidFill>
        <a:latin typeface="Arial" pitchFamily="-109" charset="0"/>
        <a:ea typeface="ＭＳ Ｐゴシック" pitchFamily="-109" charset="-128"/>
        <a:cs typeface="ＭＳ Ｐゴシック" pitchFamily="-109" charset="-128"/>
      </a:defRPr>
    </a:lvl6pPr>
    <a:lvl7pPr marL="2743096" algn="l" defTabSz="457182" rtl="0" eaLnBrk="1" latinLnBrk="0" hangingPunct="1">
      <a:defRPr kern="1200">
        <a:solidFill>
          <a:schemeClr val="tx1"/>
        </a:solidFill>
        <a:latin typeface="Arial" pitchFamily="-109" charset="0"/>
        <a:ea typeface="ＭＳ Ｐゴシック" pitchFamily="-109" charset="-128"/>
        <a:cs typeface="ＭＳ Ｐゴシック" pitchFamily="-109" charset="-128"/>
      </a:defRPr>
    </a:lvl7pPr>
    <a:lvl8pPr marL="3200278" algn="l" defTabSz="457182" rtl="0" eaLnBrk="1" latinLnBrk="0" hangingPunct="1">
      <a:defRPr kern="1200">
        <a:solidFill>
          <a:schemeClr val="tx1"/>
        </a:solidFill>
        <a:latin typeface="Arial" pitchFamily="-109" charset="0"/>
        <a:ea typeface="ＭＳ Ｐゴシック" pitchFamily="-109" charset="-128"/>
        <a:cs typeface="ＭＳ Ｐゴシック" pitchFamily="-109" charset="-128"/>
      </a:defRPr>
    </a:lvl8pPr>
    <a:lvl9pPr marL="3657461" algn="l" defTabSz="457182" rtl="0" eaLnBrk="1" latinLnBrk="0" hangingPunct="1">
      <a:defRPr kern="1200">
        <a:solidFill>
          <a:schemeClr val="tx1"/>
        </a:solidFill>
        <a:latin typeface="Arial" pitchFamily="-109" charset="0"/>
        <a:ea typeface="ＭＳ Ｐゴシック" pitchFamily="-109" charset="-128"/>
        <a:cs typeface="ＭＳ Ｐゴシック" pitchFamily="-109"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8588" autoAdjust="0"/>
    <p:restoredTop sz="94547" autoAdjust="0"/>
  </p:normalViewPr>
  <p:slideViewPr>
    <p:cSldViewPr snapToObjects="1">
      <p:cViewPr varScale="1">
        <p:scale>
          <a:sx n="52" d="100"/>
          <a:sy n="52" d="100"/>
        </p:scale>
        <p:origin x="-84" y="-102"/>
      </p:cViewPr>
      <p:guideLst>
        <p:guide orient="horz" pos="2160"/>
        <p:guide pos="3186"/>
      </p:guideLst>
    </p:cSldViewPr>
  </p:slideViewPr>
  <p:notesTextViewPr>
    <p:cViewPr>
      <p:scale>
        <a:sx n="100" d="100"/>
        <a:sy n="100" d="100"/>
      </p:scale>
      <p:origin x="0" y="0"/>
    </p:cViewPr>
  </p:notesTextViewPr>
  <p:sorterViewPr>
    <p:cViewPr>
      <p:scale>
        <a:sx n="89" d="100"/>
        <a:sy n="8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D42563E-06A6-1247-85A2-86BF05B6C99C}" type="datetime1">
              <a:rPr lang="fr-FR"/>
              <a:pPr>
                <a:defRPr/>
              </a:pPr>
              <a:t>27/09/2013</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6C95C9A-A5C1-644A-B8C2-85E1F2C6536C}" type="slidenum">
              <a:rPr lang="en-US"/>
              <a:pPr>
                <a:defRPr/>
              </a:pPr>
              <a:t>‹N°›</a:t>
            </a:fld>
            <a:endParaRPr lang="en-US"/>
          </a:p>
        </p:txBody>
      </p:sp>
    </p:spTree>
    <p:extLst>
      <p:ext uri="{BB962C8B-B14F-4D97-AF65-F5344CB8AC3E}">
        <p14:creationId xmlns:p14="http://schemas.microsoft.com/office/powerpoint/2010/main" xmlns="" val="1661874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E569A1A3-259D-5F42-A75A-4241FE7A53B2}" type="datetime1">
              <a:rPr lang="fr-FR"/>
              <a:pPr>
                <a:defRPr/>
              </a:pPr>
              <a:t>27/09/2013</a:t>
            </a:fld>
            <a:endParaRPr lang="en-US"/>
          </a:p>
        </p:txBody>
      </p:sp>
      <p:sp>
        <p:nvSpPr>
          <p:cNvPr id="4" name="Espace réservé de l'image des diapositives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A30C6A44-22E1-9A42-9709-00BD9E716B77}" type="slidenum">
              <a:rPr lang="en-US"/>
              <a:pPr>
                <a:defRPr/>
              </a:pPr>
              <a:t>‹N°›</a:t>
            </a:fld>
            <a:endParaRPr lang="en-US"/>
          </a:p>
        </p:txBody>
      </p:sp>
    </p:spTree>
    <p:extLst>
      <p:ext uri="{BB962C8B-B14F-4D97-AF65-F5344CB8AC3E}">
        <p14:creationId xmlns:p14="http://schemas.microsoft.com/office/powerpoint/2010/main" xmlns="" val="107048385"/>
      </p:ext>
    </p:extLst>
  </p:cSld>
  <p:clrMap bg1="lt1" tx1="dk1" bg2="lt2" tx2="dk2" accent1="accent1" accent2="accent2" accent3="accent3" accent4="accent4" accent5="accent5" accent6="accent6" hlink="hlink" folHlink="folHlink"/>
  <p:hf hdr="0" ftr="0" dt="0"/>
  <p:notesStyle>
    <a:lvl1pPr algn="l" defTabSz="457182"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182" algn="l" defTabSz="457182"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365" algn="l" defTabSz="457182"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548" algn="l" defTabSz="457182"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731" algn="l" defTabSz="457182"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5913" algn="l" defTabSz="457182" rtl="0" eaLnBrk="1" latinLnBrk="0" hangingPunct="1">
      <a:defRPr sz="1200" kern="1200">
        <a:solidFill>
          <a:schemeClr val="tx1"/>
        </a:solidFill>
        <a:latin typeface="+mn-lt"/>
        <a:ea typeface="+mn-ea"/>
        <a:cs typeface="+mn-cs"/>
      </a:defRPr>
    </a:lvl6pPr>
    <a:lvl7pPr marL="2743096" algn="l" defTabSz="457182" rtl="0" eaLnBrk="1" latinLnBrk="0" hangingPunct="1">
      <a:defRPr sz="1200" kern="1200">
        <a:solidFill>
          <a:schemeClr val="tx1"/>
        </a:solidFill>
        <a:latin typeface="+mn-lt"/>
        <a:ea typeface="+mn-ea"/>
        <a:cs typeface="+mn-cs"/>
      </a:defRPr>
    </a:lvl7pPr>
    <a:lvl8pPr marL="3200278" algn="l" defTabSz="457182" rtl="0" eaLnBrk="1" latinLnBrk="0" hangingPunct="1">
      <a:defRPr sz="1200" kern="1200">
        <a:solidFill>
          <a:schemeClr val="tx1"/>
        </a:solidFill>
        <a:latin typeface="+mn-lt"/>
        <a:ea typeface="+mn-ea"/>
        <a:cs typeface="+mn-cs"/>
      </a:defRPr>
    </a:lvl8pPr>
    <a:lvl9pPr marL="3657461" algn="l" defTabSz="4571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endParaRPr lang="en-US" dirty="0"/>
          </a:p>
          <a:p>
            <a:r>
              <a:rPr lang="en-US" dirty="0"/>
              <a:t>----- Notes de la réunion (30/05/13 15:11) -----</a:t>
            </a:r>
          </a:p>
          <a:p>
            <a:r>
              <a:rPr lang="en-US" dirty="0"/>
              <a:t>ok</a:t>
            </a:r>
          </a:p>
        </p:txBody>
      </p:sp>
      <p:sp>
        <p:nvSpPr>
          <p:cNvPr id="4" name="Espace réservé du numéro de diapositive 3"/>
          <p:cNvSpPr>
            <a:spLocks noGrp="1"/>
          </p:cNvSpPr>
          <p:nvPr>
            <p:ph type="sldNum" sz="quarter" idx="10"/>
          </p:nvPr>
        </p:nvSpPr>
        <p:spPr/>
        <p:txBody>
          <a:bodyPr/>
          <a:lstStyle/>
          <a:p>
            <a:pPr>
              <a:defRPr/>
            </a:pPr>
            <a:fld id="{A30C6A44-22E1-9A42-9709-00BD9E716B77}" type="slidenum">
              <a:rPr lang="en-US" smtClean="0"/>
              <a:pPr>
                <a:defRPr/>
              </a:pPr>
              <a:t>0</a:t>
            </a:fld>
            <a:endParaRPr lang="en-US"/>
          </a:p>
        </p:txBody>
      </p:sp>
    </p:spTree>
    <p:extLst>
      <p:ext uri="{BB962C8B-B14F-4D97-AF65-F5344CB8AC3E}">
        <p14:creationId xmlns:p14="http://schemas.microsoft.com/office/powerpoint/2010/main" xmlns="" val="248897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r>
              <a:rPr lang="fr-FR" dirty="0" smtClean="0"/>
              <a:t>Le mode de calcul entraîne une propagation de bruit à partir de </a:t>
            </a:r>
            <a:r>
              <a:rPr lang="fr-FR" baseline="30000" dirty="0" smtClean="0"/>
              <a:t>2</a:t>
            </a:r>
            <a:r>
              <a:rPr lang="fr-FR" baseline="0" dirty="0" smtClean="0"/>
              <a:t>C</a:t>
            </a:r>
            <a:r>
              <a:rPr lang="fr-FR" baseline="-25000" dirty="0" smtClean="0"/>
              <a:t>12</a:t>
            </a:r>
            <a:r>
              <a:rPr lang="fr-FR" baseline="0" dirty="0" smtClean="0"/>
              <a:t>, qui est aussi le signal à plus fort RSB. Même si on perdu tous les cophasage, le dernier FS reçoit au moins la moitié de tous les flux, mais est ce que c’est un flux cohérent ? Tel quel, ou avec un filtre spatial supplémentaire?</a:t>
            </a:r>
          </a:p>
          <a:p>
            <a:r>
              <a:rPr lang="fr-FR" baseline="0" dirty="0" smtClean="0"/>
              <a:t>Par ailleurs, que se passe t’il quand on injecte un faisceau plus ou moins incohérent dans un filtre spatial? En principe une perte de taux de couplage (c’est à dire que le flux va en A ou B). </a:t>
            </a:r>
          </a:p>
          <a:p>
            <a:r>
              <a:rPr lang="fr-FR" baseline="0" dirty="0" smtClean="0"/>
              <a:t>Peut on dire que ce qui est transmis par une grille est la partie cohérente du flux en amont.</a:t>
            </a:r>
          </a:p>
          <a:p>
            <a:r>
              <a:rPr lang="fr-FR" baseline="0" dirty="0" smtClean="0"/>
              <a:t>Il faudra un correcteur de dispersion atmosphérique pour chaque faisceau</a:t>
            </a:r>
            <a:endParaRPr lang="fr-FR" dirty="0"/>
          </a:p>
        </p:txBody>
      </p:sp>
      <p:sp>
        <p:nvSpPr>
          <p:cNvPr id="4" name="Espace réservé du numéro de diapositive 3"/>
          <p:cNvSpPr>
            <a:spLocks noGrp="1"/>
          </p:cNvSpPr>
          <p:nvPr>
            <p:ph type="sldNum" sz="quarter" idx="10"/>
          </p:nvPr>
        </p:nvSpPr>
        <p:spPr/>
        <p:txBody>
          <a:bodyPr/>
          <a:lstStyle/>
          <a:p>
            <a:fld id="{C1CCDB3D-1A83-0144-B749-B6027AB51DD9}" type="slidenum">
              <a:rPr lang="fr-FR" smtClean="0"/>
              <a:pPr/>
              <a:t>18</a:t>
            </a:fld>
            <a:endParaRPr lang="fr-FR"/>
          </a:p>
        </p:txBody>
      </p:sp>
    </p:spTree>
    <p:extLst>
      <p:ext uri="{BB962C8B-B14F-4D97-AF65-F5344CB8AC3E}">
        <p14:creationId xmlns:p14="http://schemas.microsoft.com/office/powerpoint/2010/main" xmlns="" val="4219450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r>
              <a:rPr lang="fr-FR" dirty="0" smtClean="0"/>
              <a:t>Il faudrait mettre la dessus les plots A(</a:t>
            </a:r>
            <a:r>
              <a:rPr lang="fr-FR" dirty="0" err="1" smtClean="0">
                <a:latin typeface="Symbol" charset="2"/>
                <a:cs typeface="Symbol" charset="2"/>
              </a:rPr>
              <a:t>delta,alpha</a:t>
            </a:r>
            <a:r>
              <a:rPr lang="fr-FR" dirty="0" smtClean="0">
                <a:latin typeface="Symbol" charset="2"/>
                <a:cs typeface="Symbol" charset="2"/>
              </a:rPr>
              <a:t>),</a:t>
            </a:r>
            <a:r>
              <a:rPr lang="fr-FR" baseline="0" dirty="0" smtClean="0">
                <a:latin typeface="Symbol" charset="2"/>
                <a:cs typeface="Symbol" charset="2"/>
              </a:rPr>
              <a:t> B(</a:t>
            </a:r>
            <a:r>
              <a:rPr lang="fr-FR" baseline="0" dirty="0" err="1" smtClean="0">
                <a:latin typeface="Symbol" charset="2"/>
                <a:cs typeface="Symbol" charset="2"/>
              </a:rPr>
              <a:t>delta,alpha</a:t>
            </a:r>
            <a:r>
              <a:rPr lang="fr-FR" baseline="0" dirty="0" smtClean="0">
                <a:latin typeface="Symbol" charset="2"/>
                <a:cs typeface="Symbol" charset="2"/>
              </a:rPr>
              <a:t>), C(</a:t>
            </a:r>
            <a:r>
              <a:rPr lang="fr-FR" baseline="0" dirty="0" err="1" smtClean="0">
                <a:latin typeface="Symbol" charset="2"/>
                <a:cs typeface="Symbol" charset="2"/>
              </a:rPr>
              <a:t>delta,alpha</a:t>
            </a:r>
            <a:r>
              <a:rPr lang="fr-FR" baseline="0" dirty="0" smtClean="0">
                <a:latin typeface="Symbol" charset="2"/>
                <a:cs typeface="Symbol" charset="2"/>
              </a:rPr>
              <a:t>).</a:t>
            </a:r>
            <a:endParaRPr lang="fr-FR" dirty="0">
              <a:latin typeface="Symbol" charset="2"/>
              <a:cs typeface="Symbol" charset="2"/>
            </a:endParaRPr>
          </a:p>
        </p:txBody>
      </p:sp>
      <p:sp>
        <p:nvSpPr>
          <p:cNvPr id="4" name="Espace réservé du numéro de diapositive 3"/>
          <p:cNvSpPr>
            <a:spLocks noGrp="1"/>
          </p:cNvSpPr>
          <p:nvPr>
            <p:ph type="sldNum" sz="quarter" idx="10"/>
          </p:nvPr>
        </p:nvSpPr>
        <p:spPr/>
        <p:txBody>
          <a:bodyPr/>
          <a:lstStyle/>
          <a:p>
            <a:fld id="{C1CCDB3D-1A83-0144-B749-B6027AB51DD9}" type="slidenum">
              <a:rPr lang="fr-FR" smtClean="0"/>
              <a:pPr/>
              <a:t>19</a:t>
            </a:fld>
            <a:endParaRPr lang="fr-FR"/>
          </a:p>
        </p:txBody>
      </p:sp>
    </p:spTree>
    <p:extLst>
      <p:ext uri="{BB962C8B-B14F-4D97-AF65-F5344CB8AC3E}">
        <p14:creationId xmlns:p14="http://schemas.microsoft.com/office/powerpoint/2010/main" xmlns="" val="130885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a:bodyPr>
          <a:lstStyle/>
          <a:p>
            <a:r>
              <a:rPr lang="en-US" dirty="0" err="1" smtClean="0"/>
              <a:t>Courbes</a:t>
            </a:r>
            <a:r>
              <a:rPr lang="en-US" dirty="0" smtClean="0"/>
              <a:t> de SNR, </a:t>
            </a:r>
            <a:r>
              <a:rPr lang="en-US" dirty="0" err="1" smtClean="0"/>
              <a:t>notamment</a:t>
            </a:r>
            <a:r>
              <a:rPr lang="en-US" dirty="0" smtClean="0"/>
              <a:t> pour 4 telescopes.</a:t>
            </a:r>
            <a:endParaRPr lang="en-US" dirty="0"/>
          </a:p>
        </p:txBody>
      </p:sp>
      <p:sp>
        <p:nvSpPr>
          <p:cNvPr id="4" name="Espace réservé du numéro de diapositive 3"/>
          <p:cNvSpPr>
            <a:spLocks noGrp="1"/>
          </p:cNvSpPr>
          <p:nvPr>
            <p:ph type="sldNum" sz="quarter" idx="10"/>
          </p:nvPr>
        </p:nvSpPr>
        <p:spPr/>
        <p:txBody>
          <a:bodyPr/>
          <a:lstStyle/>
          <a:p>
            <a:pPr>
              <a:defRPr/>
            </a:pPr>
            <a:fld id="{A30C6A44-22E1-9A42-9709-00BD9E716B77}"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A30C6A44-22E1-9A42-9709-00BD9E716B77}"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a:bodyPr>
          <a:lstStyle/>
          <a:p>
            <a:r>
              <a:rPr lang="en-US" dirty="0" smtClean="0"/>
              <a:t>On </a:t>
            </a:r>
            <a:r>
              <a:rPr lang="en-US" dirty="0" err="1" smtClean="0"/>
              <a:t>peut</a:t>
            </a:r>
            <a:r>
              <a:rPr lang="en-US" dirty="0" smtClean="0"/>
              <a:t> passer </a:t>
            </a:r>
            <a:r>
              <a:rPr lang="en-US" dirty="0" err="1" smtClean="0"/>
              <a:t>rapidement</a:t>
            </a:r>
            <a:r>
              <a:rPr lang="en-US" dirty="0" smtClean="0"/>
              <a:t>…  Il y a des </a:t>
            </a:r>
            <a:r>
              <a:rPr lang="en-US" dirty="0" err="1" smtClean="0"/>
              <a:t>estimateurs</a:t>
            </a:r>
            <a:r>
              <a:rPr lang="en-US" dirty="0" smtClean="0"/>
              <a:t> de </a:t>
            </a:r>
            <a:r>
              <a:rPr lang="en-US" dirty="0" err="1" smtClean="0"/>
              <a:t>visibilité</a:t>
            </a:r>
            <a:r>
              <a:rPr lang="en-US" dirty="0" smtClean="0"/>
              <a:t> et de phase </a:t>
            </a:r>
            <a:r>
              <a:rPr lang="en-US" dirty="0" err="1" smtClean="0"/>
              <a:t>différentielle</a:t>
            </a:r>
            <a:r>
              <a:rPr lang="en-US" dirty="0" smtClean="0"/>
              <a:t> qui se </a:t>
            </a:r>
            <a:r>
              <a:rPr lang="en-US" dirty="0" err="1" smtClean="0"/>
              <a:t>moyennent</a:t>
            </a:r>
            <a:endParaRPr lang="en-US" dirty="0"/>
          </a:p>
        </p:txBody>
      </p:sp>
      <p:sp>
        <p:nvSpPr>
          <p:cNvPr id="4" name="Espace réservé du numéro de diapositive 3"/>
          <p:cNvSpPr>
            <a:spLocks noGrp="1"/>
          </p:cNvSpPr>
          <p:nvPr>
            <p:ph type="sldNum" sz="quarter" idx="10"/>
          </p:nvPr>
        </p:nvSpPr>
        <p:spPr/>
        <p:txBody>
          <a:bodyPr/>
          <a:lstStyle/>
          <a:p>
            <a:pPr>
              <a:defRPr/>
            </a:pPr>
            <a:fld id="{A30C6A44-22E1-9A42-9709-00BD9E716B77}"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A30C6A44-22E1-9A42-9709-00BD9E716B77}" type="slidenum">
              <a:rPr lang="en-US" smtClean="0"/>
              <a:pPr>
                <a:defRPr/>
              </a:pPr>
              <a:t>8</a:t>
            </a:fld>
            <a:endParaRPr lang="en-US"/>
          </a:p>
        </p:txBody>
      </p:sp>
    </p:spTree>
    <p:extLst>
      <p:ext uri="{BB962C8B-B14F-4D97-AF65-F5344CB8AC3E}">
        <p14:creationId xmlns:p14="http://schemas.microsoft.com/office/powerpoint/2010/main" xmlns="" val="3370060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normAutofit/>
          </a:bodyPr>
          <a:lstStyle/>
          <a:p>
            <a:r>
              <a:rPr lang="en-US" dirty="0" err="1" smtClean="0"/>
              <a:t>Courbes</a:t>
            </a:r>
            <a:r>
              <a:rPr lang="en-US" dirty="0" smtClean="0"/>
              <a:t> de SNR, </a:t>
            </a:r>
            <a:r>
              <a:rPr lang="en-US" dirty="0" err="1" smtClean="0"/>
              <a:t>notamment</a:t>
            </a:r>
            <a:r>
              <a:rPr lang="en-US" dirty="0" smtClean="0"/>
              <a:t> pour 4 telescopes.</a:t>
            </a:r>
            <a:endParaRPr lang="en-US" dirty="0"/>
          </a:p>
        </p:txBody>
      </p:sp>
      <p:sp>
        <p:nvSpPr>
          <p:cNvPr id="4" name="Espace réservé du numéro de diapositive 3"/>
          <p:cNvSpPr>
            <a:spLocks noGrp="1"/>
          </p:cNvSpPr>
          <p:nvPr>
            <p:ph type="sldNum" sz="quarter" idx="10"/>
          </p:nvPr>
        </p:nvSpPr>
        <p:spPr/>
        <p:txBody>
          <a:bodyPr/>
          <a:lstStyle/>
          <a:p>
            <a:pPr>
              <a:defRPr/>
            </a:pPr>
            <a:fld id="{A30C6A44-22E1-9A42-9709-00BD9E716B77}"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r>
              <a:rPr lang="fr-FR" dirty="0" smtClean="0"/>
              <a:t>On peut envisager de sauter ça</a:t>
            </a:r>
            <a:endParaRPr lang="fr-FR" dirty="0"/>
          </a:p>
        </p:txBody>
      </p:sp>
      <p:sp>
        <p:nvSpPr>
          <p:cNvPr id="4" name="Espace réservé du numéro de diapositive 3"/>
          <p:cNvSpPr>
            <a:spLocks noGrp="1"/>
          </p:cNvSpPr>
          <p:nvPr>
            <p:ph type="sldNum" sz="quarter" idx="10"/>
          </p:nvPr>
        </p:nvSpPr>
        <p:spPr/>
        <p:txBody>
          <a:bodyPr/>
          <a:lstStyle/>
          <a:p>
            <a:pPr>
              <a:defRPr/>
            </a:pPr>
            <a:fld id="{A30C6A44-22E1-9A42-9709-00BD9E716B77}" type="slidenum">
              <a:rPr lang="en-US" smtClean="0"/>
              <a:pPr>
                <a:defRPr/>
              </a:pPr>
              <a:t>15</a:t>
            </a:fld>
            <a:endParaRPr lang="en-US"/>
          </a:p>
        </p:txBody>
      </p:sp>
    </p:spTree>
    <p:extLst>
      <p:ext uri="{BB962C8B-B14F-4D97-AF65-F5344CB8AC3E}">
        <p14:creationId xmlns:p14="http://schemas.microsoft.com/office/powerpoint/2010/main" xmlns="" val="1926135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r>
              <a:rPr lang="fr-FR" dirty="0" smtClean="0"/>
              <a:t>Il faudrait mettre la dessus les plots A(</a:t>
            </a:r>
            <a:r>
              <a:rPr lang="fr-FR" dirty="0" err="1" smtClean="0">
                <a:latin typeface="Symbol" charset="2"/>
                <a:cs typeface="Symbol" charset="2"/>
              </a:rPr>
              <a:t>delta,alpha</a:t>
            </a:r>
            <a:r>
              <a:rPr lang="fr-FR" dirty="0" smtClean="0">
                <a:latin typeface="Symbol" charset="2"/>
                <a:cs typeface="Symbol" charset="2"/>
              </a:rPr>
              <a:t>),</a:t>
            </a:r>
            <a:r>
              <a:rPr lang="fr-FR" baseline="0" dirty="0" smtClean="0">
                <a:latin typeface="Symbol" charset="2"/>
                <a:cs typeface="Symbol" charset="2"/>
              </a:rPr>
              <a:t> B(</a:t>
            </a:r>
            <a:r>
              <a:rPr lang="fr-FR" baseline="0" dirty="0" err="1" smtClean="0">
                <a:latin typeface="Symbol" charset="2"/>
                <a:cs typeface="Symbol" charset="2"/>
              </a:rPr>
              <a:t>delta,alpha</a:t>
            </a:r>
            <a:r>
              <a:rPr lang="fr-FR" baseline="0" dirty="0" smtClean="0">
                <a:latin typeface="Symbol" charset="2"/>
                <a:cs typeface="Symbol" charset="2"/>
              </a:rPr>
              <a:t>), C(</a:t>
            </a:r>
            <a:r>
              <a:rPr lang="fr-FR" baseline="0" dirty="0" err="1" smtClean="0">
                <a:latin typeface="Symbol" charset="2"/>
                <a:cs typeface="Symbol" charset="2"/>
              </a:rPr>
              <a:t>delta,alpha</a:t>
            </a:r>
            <a:r>
              <a:rPr lang="fr-FR" baseline="0" dirty="0" smtClean="0">
                <a:latin typeface="Symbol" charset="2"/>
                <a:cs typeface="Symbol" charset="2"/>
              </a:rPr>
              <a:t>).</a:t>
            </a:r>
            <a:endParaRPr lang="fr-FR" dirty="0">
              <a:latin typeface="Symbol" charset="2"/>
              <a:cs typeface="Symbol" charset="2"/>
            </a:endParaRPr>
          </a:p>
        </p:txBody>
      </p:sp>
      <p:sp>
        <p:nvSpPr>
          <p:cNvPr id="4" name="Espace réservé du numéro de diapositive 3"/>
          <p:cNvSpPr>
            <a:spLocks noGrp="1"/>
          </p:cNvSpPr>
          <p:nvPr>
            <p:ph type="sldNum" sz="quarter" idx="10"/>
          </p:nvPr>
        </p:nvSpPr>
        <p:spPr/>
        <p:txBody>
          <a:bodyPr/>
          <a:lstStyle/>
          <a:p>
            <a:fld id="{C1CCDB3D-1A83-0144-B749-B6027AB51DD9}" type="slidenum">
              <a:rPr lang="fr-FR" smtClean="0"/>
              <a:pPr/>
              <a:t>16</a:t>
            </a:fld>
            <a:endParaRPr lang="fr-FR"/>
          </a:p>
        </p:txBody>
      </p:sp>
    </p:spTree>
    <p:extLst>
      <p:ext uri="{BB962C8B-B14F-4D97-AF65-F5344CB8AC3E}">
        <p14:creationId xmlns:p14="http://schemas.microsoft.com/office/powerpoint/2010/main" xmlns="" val="1308853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7250" y="685800"/>
            <a:ext cx="5143500" cy="3429000"/>
          </a:xfrm>
        </p:spPr>
      </p:sp>
      <p:sp>
        <p:nvSpPr>
          <p:cNvPr id="3" name="Espace réservé des commentaires 2"/>
          <p:cNvSpPr>
            <a:spLocks noGrp="1"/>
          </p:cNvSpPr>
          <p:nvPr>
            <p:ph type="body" idx="1"/>
          </p:nvPr>
        </p:nvSpPr>
        <p:spPr/>
        <p:txBody>
          <a:bodyPr/>
          <a:lstStyle/>
          <a:p>
            <a:r>
              <a:rPr lang="fr-FR" dirty="0" smtClean="0"/>
              <a:t>Il faudrait mettre la dessus les plots A(</a:t>
            </a:r>
            <a:r>
              <a:rPr lang="fr-FR" dirty="0" err="1" smtClean="0">
                <a:latin typeface="Symbol" charset="2"/>
                <a:cs typeface="Symbol" charset="2"/>
              </a:rPr>
              <a:t>delta,alpha</a:t>
            </a:r>
            <a:r>
              <a:rPr lang="fr-FR" dirty="0" smtClean="0">
                <a:latin typeface="Symbol" charset="2"/>
                <a:cs typeface="Symbol" charset="2"/>
              </a:rPr>
              <a:t>),</a:t>
            </a:r>
            <a:r>
              <a:rPr lang="fr-FR" baseline="0" dirty="0" smtClean="0">
                <a:latin typeface="Symbol" charset="2"/>
                <a:cs typeface="Symbol" charset="2"/>
              </a:rPr>
              <a:t> B(</a:t>
            </a:r>
            <a:r>
              <a:rPr lang="fr-FR" baseline="0" dirty="0" err="1" smtClean="0">
                <a:latin typeface="Symbol" charset="2"/>
                <a:cs typeface="Symbol" charset="2"/>
              </a:rPr>
              <a:t>delta,alpha</a:t>
            </a:r>
            <a:r>
              <a:rPr lang="fr-FR" baseline="0" dirty="0" smtClean="0">
                <a:latin typeface="Symbol" charset="2"/>
                <a:cs typeface="Symbol" charset="2"/>
              </a:rPr>
              <a:t>), C(</a:t>
            </a:r>
            <a:r>
              <a:rPr lang="fr-FR" baseline="0" dirty="0" err="1" smtClean="0">
                <a:latin typeface="Symbol" charset="2"/>
                <a:cs typeface="Symbol" charset="2"/>
              </a:rPr>
              <a:t>delta,alpha</a:t>
            </a:r>
            <a:r>
              <a:rPr lang="fr-FR" baseline="0" dirty="0" smtClean="0">
                <a:latin typeface="Symbol" charset="2"/>
                <a:cs typeface="Symbol" charset="2"/>
              </a:rPr>
              <a:t>).</a:t>
            </a:r>
            <a:endParaRPr lang="fr-FR" dirty="0">
              <a:latin typeface="Symbol" charset="2"/>
              <a:cs typeface="Symbol" charset="2"/>
            </a:endParaRPr>
          </a:p>
        </p:txBody>
      </p:sp>
      <p:sp>
        <p:nvSpPr>
          <p:cNvPr id="4" name="Espace réservé du numéro de diapositive 3"/>
          <p:cNvSpPr>
            <a:spLocks noGrp="1"/>
          </p:cNvSpPr>
          <p:nvPr>
            <p:ph type="sldNum" sz="quarter" idx="10"/>
          </p:nvPr>
        </p:nvSpPr>
        <p:spPr/>
        <p:txBody>
          <a:bodyPr/>
          <a:lstStyle/>
          <a:p>
            <a:fld id="{C1CCDB3D-1A83-0144-B749-B6027AB51DD9}" type="slidenum">
              <a:rPr lang="fr-FR" smtClean="0"/>
              <a:pPr/>
              <a:t>17</a:t>
            </a:fld>
            <a:endParaRPr lang="fr-FR"/>
          </a:p>
        </p:txBody>
      </p:sp>
    </p:spTree>
    <p:extLst>
      <p:ext uri="{BB962C8B-B14F-4D97-AF65-F5344CB8AC3E}">
        <p14:creationId xmlns:p14="http://schemas.microsoft.com/office/powerpoint/2010/main" xmlns="" val="130885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71525" y="2130429"/>
            <a:ext cx="8743950" cy="1470025"/>
          </a:xfrm>
        </p:spPr>
        <p:txBody>
          <a:bodyPr/>
          <a:lstStyle/>
          <a:p>
            <a:r>
              <a:rPr lang="fr-FR" smtClean="0"/>
              <a:t>Cliquez et modifiez le titre</a:t>
            </a:r>
            <a:endParaRPr lang="en-US"/>
          </a:p>
        </p:txBody>
      </p:sp>
      <p:sp>
        <p:nvSpPr>
          <p:cNvPr id="3" name="Sous-titre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182" indent="0" algn="ctr">
              <a:buNone/>
              <a:defRPr>
                <a:solidFill>
                  <a:schemeClr val="tx1">
                    <a:tint val="75000"/>
                  </a:schemeClr>
                </a:solidFill>
              </a:defRPr>
            </a:lvl2pPr>
            <a:lvl3pPr marL="914365" indent="0" algn="ctr">
              <a:buNone/>
              <a:defRPr>
                <a:solidFill>
                  <a:schemeClr val="tx1">
                    <a:tint val="75000"/>
                  </a:schemeClr>
                </a:solidFill>
              </a:defRPr>
            </a:lvl3pPr>
            <a:lvl4pPr marL="1371548" indent="0" algn="ctr">
              <a:buNone/>
              <a:defRPr>
                <a:solidFill>
                  <a:schemeClr val="tx1">
                    <a:tint val="75000"/>
                  </a:schemeClr>
                </a:solidFill>
              </a:defRPr>
            </a:lvl4pPr>
            <a:lvl5pPr marL="1828731" indent="0" algn="ctr">
              <a:buNone/>
              <a:defRPr>
                <a:solidFill>
                  <a:schemeClr val="tx1">
                    <a:tint val="75000"/>
                  </a:schemeClr>
                </a:solidFill>
              </a:defRPr>
            </a:lvl5pPr>
            <a:lvl6pPr marL="2285913" indent="0" algn="ctr">
              <a:buNone/>
              <a:defRPr>
                <a:solidFill>
                  <a:schemeClr val="tx1">
                    <a:tint val="75000"/>
                  </a:schemeClr>
                </a:solidFill>
              </a:defRPr>
            </a:lvl6pPr>
            <a:lvl7pPr marL="2743096" indent="0" algn="ctr">
              <a:buNone/>
              <a:defRPr>
                <a:solidFill>
                  <a:schemeClr val="tx1">
                    <a:tint val="75000"/>
                  </a:schemeClr>
                </a:solidFill>
              </a:defRPr>
            </a:lvl7pPr>
            <a:lvl8pPr marL="3200278" indent="0" algn="ctr">
              <a:buNone/>
              <a:defRPr>
                <a:solidFill>
                  <a:schemeClr val="tx1">
                    <a:tint val="75000"/>
                  </a:schemeClr>
                </a:solidFill>
              </a:defRPr>
            </a:lvl8pPr>
            <a:lvl9pPr marL="3657461" indent="0" algn="ctr">
              <a:buNone/>
              <a:defRPr>
                <a:solidFill>
                  <a:schemeClr val="tx1">
                    <a:tint val="75000"/>
                  </a:schemeClr>
                </a:solidFill>
              </a:defRPr>
            </a:lvl9pPr>
          </a:lstStyle>
          <a:p>
            <a:r>
              <a:rPr lang="fr-FR" smtClean="0"/>
              <a:t>Cliquez pour modifier le style des sous-titres du masque</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27414CE8-C4DF-6D4D-B8B8-FFD0DF4AAAB8}"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8F4D6D56-571B-7747-8028-6A50E6C72E0B}"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58076" y="274642"/>
            <a:ext cx="2314575" cy="5851525"/>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514351" y="274642"/>
            <a:ext cx="6772275"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845872C0-A299-1945-AC64-9BB360ACBFE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lvl1pPr>
              <a:defRPr/>
            </a:lvl1p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6753AB81-427E-1143-879E-824BE062B6EE}"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2602" y="4406904"/>
            <a:ext cx="8743950" cy="1362075"/>
          </a:xfrm>
        </p:spPr>
        <p:txBody>
          <a:bodyPr anchor="t"/>
          <a:lstStyle>
            <a:lvl1pPr algn="l">
              <a:defRPr sz="4000" b="1" cap="all"/>
            </a:lvl1pPr>
          </a:lstStyle>
          <a:p>
            <a:r>
              <a:rPr lang="fr-FR" smtClean="0"/>
              <a:t>Cliquez et modifiez le titre</a:t>
            </a:r>
            <a:endParaRPr lang="en-US"/>
          </a:p>
        </p:txBody>
      </p:sp>
      <p:sp>
        <p:nvSpPr>
          <p:cNvPr id="3" name="Espace réservé du texte 2"/>
          <p:cNvSpPr>
            <a:spLocks noGrp="1"/>
          </p:cNvSpPr>
          <p:nvPr>
            <p:ph type="body" idx="1"/>
          </p:nvPr>
        </p:nvSpPr>
        <p:spPr>
          <a:xfrm>
            <a:off x="812602" y="2906716"/>
            <a:ext cx="8743950" cy="1500187"/>
          </a:xfr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5" indent="0">
              <a:buNone/>
              <a:defRPr sz="1600">
                <a:solidFill>
                  <a:schemeClr val="tx1">
                    <a:tint val="75000"/>
                  </a:schemeClr>
                </a:solidFill>
              </a:defRPr>
            </a:lvl3pPr>
            <a:lvl4pPr marL="1371548" indent="0">
              <a:buNone/>
              <a:defRPr sz="1400">
                <a:solidFill>
                  <a:schemeClr val="tx1">
                    <a:tint val="75000"/>
                  </a:schemeClr>
                </a:solidFill>
              </a:defRPr>
            </a:lvl4pPr>
            <a:lvl5pPr marL="1828731" indent="0">
              <a:buNone/>
              <a:defRPr sz="1400">
                <a:solidFill>
                  <a:schemeClr val="tx1">
                    <a:tint val="75000"/>
                  </a:schemeClr>
                </a:solidFill>
              </a:defRPr>
            </a:lvl5pPr>
            <a:lvl6pPr marL="2285913" indent="0">
              <a:buNone/>
              <a:defRPr sz="1400">
                <a:solidFill>
                  <a:schemeClr val="tx1">
                    <a:tint val="75000"/>
                  </a:schemeClr>
                </a:solidFill>
              </a:defRPr>
            </a:lvl6pPr>
            <a:lvl7pPr marL="2743096" indent="0">
              <a:buNone/>
              <a:defRPr sz="1400">
                <a:solidFill>
                  <a:schemeClr val="tx1">
                    <a:tint val="75000"/>
                  </a:schemeClr>
                </a:solidFill>
              </a:defRPr>
            </a:lvl7pPr>
            <a:lvl8pPr marL="3200278" indent="0">
              <a:buNone/>
              <a:defRPr sz="1400">
                <a:solidFill>
                  <a:schemeClr val="tx1">
                    <a:tint val="75000"/>
                  </a:schemeClr>
                </a:solidFill>
              </a:defRPr>
            </a:lvl8pPr>
            <a:lvl9pPr marL="3657461"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lvl1pPr>
              <a:defRPr/>
            </a:lvl1pPr>
          </a:lstStyle>
          <a:p>
            <a:pPr>
              <a:defRPr/>
            </a:pPr>
            <a:fld id="{47665597-8449-D14F-8B6B-7CB7C0D09E0A}"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contenu 2"/>
          <p:cNvSpPr>
            <a:spLocks noGrp="1"/>
          </p:cNvSpPr>
          <p:nvPr>
            <p:ph sz="half" idx="1"/>
          </p:nvPr>
        </p:nvSpPr>
        <p:spPr>
          <a:xfrm>
            <a:off x="514350"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229226" y="1600204"/>
            <a:ext cx="45434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lvl1pPr>
              <a:defRPr/>
            </a:lvl1pPr>
          </a:lstStyle>
          <a:p>
            <a:pPr>
              <a:defRPr/>
            </a:pPr>
            <a:r>
              <a:rPr lang="fr-FR" smtClean="0"/>
              <a:t>September 27, 2013</a:t>
            </a:r>
            <a:endParaRPr lang="en-US"/>
          </a:p>
        </p:txBody>
      </p:sp>
      <p:sp>
        <p:nvSpPr>
          <p:cNvPr id="6" name="Espace réservé du pied de page 5"/>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7" name="Espace réservé du numéro de diapositive 6"/>
          <p:cNvSpPr>
            <a:spLocks noGrp="1"/>
          </p:cNvSpPr>
          <p:nvPr>
            <p:ph type="sldNum" sz="quarter" idx="12"/>
          </p:nvPr>
        </p:nvSpPr>
        <p:spPr/>
        <p:txBody>
          <a:bodyPr/>
          <a:lstStyle>
            <a:lvl1pPr>
              <a:defRPr/>
            </a:lvl1pPr>
          </a:lstStyle>
          <a:p>
            <a:pPr>
              <a:defRPr/>
            </a:pPr>
            <a:fld id="{5DD9CD22-938B-AB49-8ED3-1151877C3DBE}"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en-US"/>
          </a:p>
        </p:txBody>
      </p:sp>
      <p:sp>
        <p:nvSpPr>
          <p:cNvPr id="3" name="Espace réservé du texte 2"/>
          <p:cNvSpPr>
            <a:spLocks noGrp="1"/>
          </p:cNvSpPr>
          <p:nvPr>
            <p:ph type="body" idx="1"/>
          </p:nvPr>
        </p:nvSpPr>
        <p:spPr>
          <a:xfrm>
            <a:off x="514350" y="1535113"/>
            <a:ext cx="4545212" cy="639762"/>
          </a:xfrm>
        </p:spPr>
        <p:txBody>
          <a:bodyPr anchor="b"/>
          <a:lstStyle>
            <a:lvl1pPr marL="0" indent="0">
              <a:buNone/>
              <a:defRPr sz="2400" b="1"/>
            </a:lvl1pPr>
            <a:lvl2pPr marL="457182" indent="0">
              <a:buNone/>
              <a:defRPr sz="2000" b="1"/>
            </a:lvl2pPr>
            <a:lvl3pPr marL="914365" indent="0">
              <a:buNone/>
              <a:defRPr sz="1800" b="1"/>
            </a:lvl3pPr>
            <a:lvl4pPr marL="1371548" indent="0">
              <a:buNone/>
              <a:defRPr sz="1600" b="1"/>
            </a:lvl4pPr>
            <a:lvl5pPr marL="1828731" indent="0">
              <a:buNone/>
              <a:defRPr sz="1600" b="1"/>
            </a:lvl5pPr>
            <a:lvl6pPr marL="2285913" indent="0">
              <a:buNone/>
              <a:defRPr sz="1600" b="1"/>
            </a:lvl6pPr>
            <a:lvl7pPr marL="2743096" indent="0">
              <a:buNone/>
              <a:defRPr sz="1600" b="1"/>
            </a:lvl7pPr>
            <a:lvl8pPr marL="3200278" indent="0">
              <a:buNone/>
              <a:defRPr sz="1600" b="1"/>
            </a:lvl8pPr>
            <a:lvl9pPr marL="3657461"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5225656" y="1535113"/>
            <a:ext cx="4546997" cy="639762"/>
          </a:xfrm>
        </p:spPr>
        <p:txBody>
          <a:bodyPr anchor="b"/>
          <a:lstStyle>
            <a:lvl1pPr marL="0" indent="0">
              <a:buNone/>
              <a:defRPr sz="2400" b="1"/>
            </a:lvl1pPr>
            <a:lvl2pPr marL="457182" indent="0">
              <a:buNone/>
              <a:defRPr sz="2000" b="1"/>
            </a:lvl2pPr>
            <a:lvl3pPr marL="914365" indent="0">
              <a:buNone/>
              <a:defRPr sz="1800" b="1"/>
            </a:lvl3pPr>
            <a:lvl4pPr marL="1371548" indent="0">
              <a:buNone/>
              <a:defRPr sz="1600" b="1"/>
            </a:lvl4pPr>
            <a:lvl5pPr marL="1828731" indent="0">
              <a:buNone/>
              <a:defRPr sz="1600" b="1"/>
            </a:lvl5pPr>
            <a:lvl6pPr marL="2285913" indent="0">
              <a:buNone/>
              <a:defRPr sz="1600" b="1"/>
            </a:lvl6pPr>
            <a:lvl7pPr marL="2743096" indent="0">
              <a:buNone/>
              <a:defRPr sz="1600" b="1"/>
            </a:lvl7pPr>
            <a:lvl8pPr marL="3200278" indent="0">
              <a:buNone/>
              <a:defRPr sz="1600" b="1"/>
            </a:lvl8pPr>
            <a:lvl9pPr marL="3657461"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225656"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lvl1pPr>
              <a:defRPr/>
            </a:lvl1pPr>
          </a:lstStyle>
          <a:p>
            <a:pPr>
              <a:defRPr/>
            </a:pPr>
            <a:r>
              <a:rPr lang="fr-FR" smtClean="0"/>
              <a:t>September 27, 2013</a:t>
            </a:r>
            <a:endParaRPr lang="en-US"/>
          </a:p>
        </p:txBody>
      </p:sp>
      <p:sp>
        <p:nvSpPr>
          <p:cNvPr id="8" name="Espace réservé du pied de page 7"/>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9" name="Espace réservé du numéro de diapositive 8"/>
          <p:cNvSpPr>
            <a:spLocks noGrp="1"/>
          </p:cNvSpPr>
          <p:nvPr>
            <p:ph type="sldNum" sz="quarter" idx="12"/>
          </p:nvPr>
        </p:nvSpPr>
        <p:spPr/>
        <p:txBody>
          <a:bodyPr/>
          <a:lstStyle>
            <a:lvl1pPr>
              <a:defRPr/>
            </a:lvl1pPr>
          </a:lstStyle>
          <a:p>
            <a:pPr>
              <a:defRPr/>
            </a:pPr>
            <a:fld id="{112A51DF-F918-B145-911D-DB6B8E3AA413}"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2"/>
          <p:cNvSpPr>
            <a:spLocks noGrp="1"/>
          </p:cNvSpPr>
          <p:nvPr>
            <p:ph type="dt" sz="half" idx="10"/>
          </p:nvPr>
        </p:nvSpPr>
        <p:spPr/>
        <p:txBody>
          <a:bodyPr/>
          <a:lstStyle>
            <a:lvl1pPr>
              <a:defRPr/>
            </a:lvl1pPr>
          </a:lstStyle>
          <a:p>
            <a:pPr>
              <a:defRPr/>
            </a:pPr>
            <a:r>
              <a:rPr lang="fr-FR" smtClean="0"/>
              <a:t>September 27, 2013</a:t>
            </a:r>
            <a:endParaRPr lang="en-US"/>
          </a:p>
        </p:txBody>
      </p:sp>
      <p:sp>
        <p:nvSpPr>
          <p:cNvPr id="4" name="Espace réservé du pied de page 3"/>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5" name="Espace réservé du numéro de diapositive 4"/>
          <p:cNvSpPr>
            <a:spLocks noGrp="1"/>
          </p:cNvSpPr>
          <p:nvPr>
            <p:ph type="sldNum" sz="quarter" idx="12"/>
          </p:nvPr>
        </p:nvSpPr>
        <p:spPr/>
        <p:txBody>
          <a:bodyPr/>
          <a:lstStyle>
            <a:lvl1pPr>
              <a:defRPr/>
            </a:lvl1pPr>
          </a:lstStyle>
          <a:p>
            <a:pPr>
              <a:defRPr/>
            </a:pPr>
            <a:fld id="{C3BD6D98-0844-154F-8325-5242C8D0BC22}"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pPr>
              <a:defRPr/>
            </a:pPr>
            <a:r>
              <a:rPr lang="fr-FR" smtClean="0"/>
              <a:t>September 27, 2013</a:t>
            </a:r>
            <a:endParaRPr lang="en-US"/>
          </a:p>
        </p:txBody>
      </p:sp>
      <p:sp>
        <p:nvSpPr>
          <p:cNvPr id="3" name="Espace réservé du pied de page 2"/>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4" name="Espace réservé du numéro de diapositive 3"/>
          <p:cNvSpPr>
            <a:spLocks noGrp="1"/>
          </p:cNvSpPr>
          <p:nvPr>
            <p:ph type="sldNum" sz="quarter" idx="12"/>
          </p:nvPr>
        </p:nvSpPr>
        <p:spPr/>
        <p:txBody>
          <a:bodyPr/>
          <a:lstStyle>
            <a:lvl1pPr>
              <a:defRPr/>
            </a:lvl1pPr>
          </a:lstStyle>
          <a:p>
            <a:pPr>
              <a:defRPr/>
            </a:pPr>
            <a:fld id="{3CF2A3F9-351C-8B47-8FE8-84E23CC9390C}"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4352" y="273050"/>
            <a:ext cx="3384352" cy="1162050"/>
          </a:xfrm>
        </p:spPr>
        <p:txBody>
          <a:bodyPr anchor="b"/>
          <a:lstStyle>
            <a:lvl1pPr algn="l">
              <a:defRPr sz="2000" b="1"/>
            </a:lvl1pPr>
          </a:lstStyle>
          <a:p>
            <a:r>
              <a:rPr lang="fr-FR" smtClean="0"/>
              <a:t>Cliquez et modifiez le titre</a:t>
            </a:r>
            <a:endParaRPr lang="en-US"/>
          </a:p>
        </p:txBody>
      </p:sp>
      <p:sp>
        <p:nvSpPr>
          <p:cNvPr id="3" name="Espace réservé du contenu 2"/>
          <p:cNvSpPr>
            <a:spLocks noGrp="1"/>
          </p:cNvSpPr>
          <p:nvPr>
            <p:ph idx="1"/>
          </p:nvPr>
        </p:nvSpPr>
        <p:spPr>
          <a:xfrm>
            <a:off x="4021932" y="273054"/>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514352" y="1435103"/>
            <a:ext cx="3384352" cy="4691063"/>
          </a:xfrm>
        </p:spPr>
        <p:txBody>
          <a:bodyPr/>
          <a:lstStyle>
            <a:lvl1pPr marL="0" indent="0">
              <a:buNone/>
              <a:defRPr sz="1400"/>
            </a:lvl1pPr>
            <a:lvl2pPr marL="457182" indent="0">
              <a:buNone/>
              <a:defRPr sz="1200"/>
            </a:lvl2pPr>
            <a:lvl3pPr marL="914365" indent="0">
              <a:buNone/>
              <a:defRPr sz="1000"/>
            </a:lvl3pPr>
            <a:lvl4pPr marL="1371548" indent="0">
              <a:buNone/>
              <a:defRPr sz="900"/>
            </a:lvl4pPr>
            <a:lvl5pPr marL="1828731" indent="0">
              <a:buNone/>
              <a:defRPr sz="900"/>
            </a:lvl5pPr>
            <a:lvl6pPr marL="2285913" indent="0">
              <a:buNone/>
              <a:defRPr sz="900"/>
            </a:lvl6pPr>
            <a:lvl7pPr marL="2743096" indent="0">
              <a:buNone/>
              <a:defRPr sz="900"/>
            </a:lvl7pPr>
            <a:lvl8pPr marL="3200278" indent="0">
              <a:buNone/>
              <a:defRPr sz="900"/>
            </a:lvl8pPr>
            <a:lvl9pPr marL="3657461"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r>
              <a:rPr lang="fr-FR" smtClean="0"/>
              <a:t>September 27, 2013</a:t>
            </a:r>
            <a:endParaRPr lang="en-US"/>
          </a:p>
        </p:txBody>
      </p:sp>
      <p:sp>
        <p:nvSpPr>
          <p:cNvPr id="6" name="Espace réservé du pied de page 5"/>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7" name="Espace réservé du numéro de diapositive 6"/>
          <p:cNvSpPr>
            <a:spLocks noGrp="1"/>
          </p:cNvSpPr>
          <p:nvPr>
            <p:ph type="sldNum" sz="quarter" idx="12"/>
          </p:nvPr>
        </p:nvSpPr>
        <p:spPr/>
        <p:txBody>
          <a:bodyPr/>
          <a:lstStyle>
            <a:lvl1pPr>
              <a:defRPr/>
            </a:lvl1pPr>
          </a:lstStyle>
          <a:p>
            <a:pPr>
              <a:defRPr/>
            </a:pPr>
            <a:fld id="{4B876B1B-EB38-7743-80AF-58380E7A0218}"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6324" y="4800600"/>
            <a:ext cx="6172200" cy="566738"/>
          </a:xfrm>
        </p:spPr>
        <p:txBody>
          <a:bodyPr anchor="b"/>
          <a:lstStyle>
            <a:lvl1pPr algn="l">
              <a:defRPr sz="2000" b="1"/>
            </a:lvl1pPr>
          </a:lstStyle>
          <a:p>
            <a:r>
              <a:rPr lang="fr-FR" smtClean="0"/>
              <a:t>Cliquez et modifiez le titre</a:t>
            </a:r>
            <a:endParaRPr lang="en-US"/>
          </a:p>
        </p:txBody>
      </p:sp>
      <p:sp>
        <p:nvSpPr>
          <p:cNvPr id="3" name="Espace réservé pour une image  2"/>
          <p:cNvSpPr>
            <a:spLocks noGrp="1"/>
          </p:cNvSpPr>
          <p:nvPr>
            <p:ph type="pic" idx="1"/>
          </p:nvPr>
        </p:nvSpPr>
        <p:spPr>
          <a:xfrm>
            <a:off x="2016324" y="612775"/>
            <a:ext cx="6172200" cy="4114800"/>
          </a:xfrm>
        </p:spPr>
        <p:txBody>
          <a:bodyPr rtlCol="0">
            <a:normAutofit/>
          </a:bodyPr>
          <a:lstStyle>
            <a:lvl1pPr marL="0" indent="0">
              <a:buNone/>
              <a:defRPr sz="3200"/>
            </a:lvl1pPr>
            <a:lvl2pPr marL="457182" indent="0">
              <a:buNone/>
              <a:defRPr sz="2800"/>
            </a:lvl2pPr>
            <a:lvl3pPr marL="914365" indent="0">
              <a:buNone/>
              <a:defRPr sz="2400"/>
            </a:lvl3pPr>
            <a:lvl4pPr marL="1371548" indent="0">
              <a:buNone/>
              <a:defRPr sz="2000"/>
            </a:lvl4pPr>
            <a:lvl5pPr marL="1828731" indent="0">
              <a:buNone/>
              <a:defRPr sz="2000"/>
            </a:lvl5pPr>
            <a:lvl6pPr marL="2285913" indent="0">
              <a:buNone/>
              <a:defRPr sz="2000"/>
            </a:lvl6pPr>
            <a:lvl7pPr marL="2743096" indent="0">
              <a:buNone/>
              <a:defRPr sz="2000"/>
            </a:lvl7pPr>
            <a:lvl8pPr marL="3200278" indent="0">
              <a:buNone/>
              <a:defRPr sz="2000"/>
            </a:lvl8pPr>
            <a:lvl9pPr marL="3657461" indent="0">
              <a:buNone/>
              <a:defRPr sz="2000"/>
            </a:lvl9pPr>
          </a:lstStyle>
          <a:p>
            <a:pPr lvl="0"/>
            <a:endParaRPr lang="en-US" noProof="0"/>
          </a:p>
        </p:txBody>
      </p:sp>
      <p:sp>
        <p:nvSpPr>
          <p:cNvPr id="4" name="Espace réservé du texte 3"/>
          <p:cNvSpPr>
            <a:spLocks noGrp="1"/>
          </p:cNvSpPr>
          <p:nvPr>
            <p:ph type="body" sz="half" idx="2"/>
          </p:nvPr>
        </p:nvSpPr>
        <p:spPr>
          <a:xfrm>
            <a:off x="2016324" y="5367338"/>
            <a:ext cx="6172200" cy="804862"/>
          </a:xfrm>
        </p:spPr>
        <p:txBody>
          <a:bodyPr/>
          <a:lstStyle>
            <a:lvl1pPr marL="0" indent="0">
              <a:buNone/>
              <a:defRPr sz="1400"/>
            </a:lvl1pPr>
            <a:lvl2pPr marL="457182" indent="0">
              <a:buNone/>
              <a:defRPr sz="1200"/>
            </a:lvl2pPr>
            <a:lvl3pPr marL="914365" indent="0">
              <a:buNone/>
              <a:defRPr sz="1000"/>
            </a:lvl3pPr>
            <a:lvl4pPr marL="1371548" indent="0">
              <a:buNone/>
              <a:defRPr sz="900"/>
            </a:lvl4pPr>
            <a:lvl5pPr marL="1828731" indent="0">
              <a:buNone/>
              <a:defRPr sz="900"/>
            </a:lvl5pPr>
            <a:lvl6pPr marL="2285913" indent="0">
              <a:buNone/>
              <a:defRPr sz="900"/>
            </a:lvl6pPr>
            <a:lvl7pPr marL="2743096" indent="0">
              <a:buNone/>
              <a:defRPr sz="900"/>
            </a:lvl7pPr>
            <a:lvl8pPr marL="3200278" indent="0">
              <a:buNone/>
              <a:defRPr sz="900"/>
            </a:lvl8pPr>
            <a:lvl9pPr marL="3657461"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pPr>
              <a:defRPr/>
            </a:pPr>
            <a:r>
              <a:rPr lang="fr-FR" smtClean="0"/>
              <a:t>September 27, 2013</a:t>
            </a:r>
            <a:endParaRPr lang="en-US"/>
          </a:p>
        </p:txBody>
      </p:sp>
      <p:sp>
        <p:nvSpPr>
          <p:cNvPr id="6" name="Espace réservé du pied de page 5"/>
          <p:cNvSpPr>
            <a:spLocks noGrp="1"/>
          </p:cNvSpPr>
          <p:nvPr>
            <p:ph type="ftr" sz="quarter" idx="11"/>
          </p:nvPr>
        </p:nvSpPr>
        <p:spPr/>
        <p:txBody>
          <a:bodyPr/>
          <a:lstStyle>
            <a:lvl1pPr>
              <a:defRPr/>
            </a:lvl1pPr>
          </a:lstStyle>
          <a:p>
            <a:pPr>
              <a:defRPr/>
            </a:pPr>
            <a:r>
              <a:rPr lang="fr-FR" smtClean="0"/>
              <a:t>OHP 2013                          R.G. Petrov:  "Limiting magnitudes in optical interferometry""</a:t>
            </a:r>
            <a:endParaRPr lang="en-US"/>
          </a:p>
        </p:txBody>
      </p:sp>
      <p:sp>
        <p:nvSpPr>
          <p:cNvPr id="7" name="Espace réservé du numéro de diapositive 6"/>
          <p:cNvSpPr>
            <a:spLocks noGrp="1"/>
          </p:cNvSpPr>
          <p:nvPr>
            <p:ph type="sldNum" sz="quarter" idx="12"/>
          </p:nvPr>
        </p:nvSpPr>
        <p:spPr/>
        <p:txBody>
          <a:bodyPr/>
          <a:lstStyle>
            <a:lvl1pPr>
              <a:defRPr/>
            </a:lvl1pPr>
          </a:lstStyle>
          <a:p>
            <a:pPr>
              <a:defRPr/>
            </a:pPr>
            <a:fld id="{BC55D82B-4B80-184F-BB02-B432222BC766}"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bg2">
                <a:tint val="80000"/>
                <a:satMod val="300000"/>
                <a:alpha val="70000"/>
              </a:schemeClr>
            </a:gs>
            <a:gs pos="100000">
              <a:schemeClr val="bg2">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14350" y="0"/>
            <a:ext cx="9258300" cy="1143000"/>
          </a:xfrm>
          <a:prstGeom prst="rect">
            <a:avLst/>
          </a:prstGeom>
          <a:noFill/>
          <a:ln w="9525">
            <a:noFill/>
            <a:miter lim="800000"/>
            <a:headEnd/>
            <a:tailEnd/>
          </a:ln>
        </p:spPr>
        <p:txBody>
          <a:bodyPr vert="horz" wrap="square" lIns="91437" tIns="45718" rIns="91437" bIns="45718" numCol="1" anchor="ctr" anchorCtr="0" compatLnSpc="1">
            <a:prstTxWarp prst="textNoShape">
              <a:avLst/>
            </a:prstTxWarp>
          </a:bodyPr>
          <a:lstStyle/>
          <a:p>
            <a:pPr lvl="0"/>
            <a:r>
              <a:rPr lang="en-US" noProof="0" dirty="0" smtClean="0"/>
              <a:t>Title</a:t>
            </a:r>
            <a:endParaRPr lang="en-US" noProof="0" dirty="0"/>
          </a:p>
        </p:txBody>
      </p:sp>
      <p:sp>
        <p:nvSpPr>
          <p:cNvPr id="1027" name="Espace réservé du texte 2"/>
          <p:cNvSpPr>
            <a:spLocks noGrp="1"/>
          </p:cNvSpPr>
          <p:nvPr>
            <p:ph type="body" idx="1"/>
          </p:nvPr>
        </p:nvSpPr>
        <p:spPr bwMode="auto">
          <a:xfrm>
            <a:off x="514350" y="1295400"/>
            <a:ext cx="9258300" cy="4908550"/>
          </a:xfrm>
          <a:prstGeom prst="rect">
            <a:avLst/>
          </a:prstGeom>
          <a:noFill/>
          <a:ln w="9525">
            <a:noFill/>
            <a:miter lim="800000"/>
            <a:headEnd/>
            <a:tailEnd/>
          </a:ln>
        </p:spPr>
        <p:txBody>
          <a:bodyPr vert="horz" wrap="square" lIns="91437" tIns="45718" rIns="91437" bIns="45718" numCol="1" anchor="t" anchorCtr="0" compatLnSpc="1">
            <a:prstTxWarp prst="textNoShape">
              <a:avLst/>
            </a:prstTxWarp>
          </a:bodyPr>
          <a:lstStyle/>
          <a:p>
            <a:pPr lvl="0"/>
            <a:r>
              <a:rPr lang="en-US" noProof="0" dirty="0" smtClean="0"/>
              <a:t>First level</a:t>
            </a:r>
            <a:endParaRPr lang="en-US" noProof="0" dirty="0"/>
          </a:p>
          <a:p>
            <a:pPr lvl="1"/>
            <a:r>
              <a:rPr lang="en-US" noProof="0" dirty="0" smtClean="0"/>
              <a:t>Second level</a:t>
            </a:r>
            <a:endParaRPr lang="en-US" noProof="0" dirty="0"/>
          </a:p>
          <a:p>
            <a:pPr lvl="2"/>
            <a:r>
              <a:rPr lang="en-US" noProof="0" dirty="0" smtClean="0"/>
              <a:t>Third level</a:t>
            </a:r>
            <a:endParaRPr lang="en-US" noProof="0" dirty="0"/>
          </a:p>
          <a:p>
            <a:pPr lvl="3"/>
            <a:r>
              <a:rPr lang="en-US" noProof="0" dirty="0" smtClean="0"/>
              <a:t>Fourth level</a:t>
            </a:r>
            <a:endParaRPr lang="en-US" noProof="0" dirty="0"/>
          </a:p>
          <a:p>
            <a:pPr lvl="4"/>
            <a:r>
              <a:rPr lang="en-US" noProof="0" dirty="0" smtClean="0"/>
              <a:t>Fifth level</a:t>
            </a:r>
            <a:endParaRPr lang="en-US" noProof="0" dirty="0"/>
          </a:p>
        </p:txBody>
      </p:sp>
      <p:sp>
        <p:nvSpPr>
          <p:cNvPr id="4" name="Espace réservé de la date 3"/>
          <p:cNvSpPr>
            <a:spLocks noGrp="1"/>
          </p:cNvSpPr>
          <p:nvPr>
            <p:ph type="dt" sz="half" idx="2"/>
          </p:nvPr>
        </p:nvSpPr>
        <p:spPr>
          <a:xfrm>
            <a:off x="514350" y="6356354"/>
            <a:ext cx="1631817" cy="365125"/>
          </a:xfrm>
          <a:prstGeom prst="rect">
            <a:avLst/>
          </a:prstGeom>
        </p:spPr>
        <p:txBody>
          <a:bodyPr vert="horz" lIns="91437" tIns="45718" rIns="91437" bIns="45718" rtlCol="0" anchor="ctr"/>
          <a:lstStyle>
            <a:lvl1pPr algn="l" fontAlgn="auto">
              <a:spcBef>
                <a:spcPts val="0"/>
              </a:spcBef>
              <a:spcAft>
                <a:spcPts val="0"/>
              </a:spcAft>
              <a:defRPr sz="1200" i="1">
                <a:solidFill>
                  <a:srgbClr val="000090"/>
                </a:solidFill>
                <a:latin typeface="+mn-lt"/>
                <a:ea typeface="+mn-ea"/>
                <a:cs typeface="+mn-cs"/>
              </a:defRPr>
            </a:lvl1pPr>
          </a:lstStyle>
          <a:p>
            <a:pPr>
              <a:defRPr/>
            </a:pPr>
            <a:r>
              <a:rPr lang="fr-FR" dirty="0" err="1" smtClean="0"/>
              <a:t>September</a:t>
            </a:r>
            <a:r>
              <a:rPr lang="fr-FR" dirty="0" smtClean="0"/>
              <a:t> 27, 2013</a:t>
            </a:r>
            <a:endParaRPr lang="en-US" dirty="0"/>
          </a:p>
        </p:txBody>
      </p:sp>
      <p:sp>
        <p:nvSpPr>
          <p:cNvPr id="5" name="Espace réservé du pied de page 4"/>
          <p:cNvSpPr>
            <a:spLocks noGrp="1"/>
          </p:cNvSpPr>
          <p:nvPr>
            <p:ph type="ftr" sz="quarter" idx="3"/>
          </p:nvPr>
        </p:nvSpPr>
        <p:spPr>
          <a:xfrm>
            <a:off x="2146167" y="6356354"/>
            <a:ext cx="6695982" cy="365125"/>
          </a:xfrm>
          <a:prstGeom prst="rect">
            <a:avLst/>
          </a:prstGeom>
        </p:spPr>
        <p:txBody>
          <a:bodyPr vert="horz" wrap="square" lIns="91437" tIns="45718" rIns="91437" bIns="45718" numCol="1" anchor="ctr" anchorCtr="0" compatLnSpc="1">
            <a:prstTxWarp prst="textNoShape">
              <a:avLst/>
            </a:prstTxWarp>
          </a:bodyPr>
          <a:lstStyle>
            <a:lvl1pPr algn="ctr">
              <a:defRPr sz="1200" i="1">
                <a:solidFill>
                  <a:srgbClr val="000090"/>
                </a:solidFill>
                <a:latin typeface="Calibri" charset="0"/>
                <a:ea typeface="ＭＳ Ｐゴシック" charset="-128"/>
                <a:cs typeface="ＭＳ Ｐゴシック" charset="-128"/>
              </a:defRPr>
            </a:lvl1pPr>
          </a:lstStyle>
          <a:p>
            <a:pPr>
              <a:defRPr/>
            </a:pPr>
            <a:r>
              <a:rPr lang="en-US" smtClean="0"/>
              <a:t>OHP 2013                          R.G. Petrov:  "Limiting magnitudes in optical interferometry""</a:t>
            </a:r>
            <a:endParaRPr lang="en-US" dirty="0"/>
          </a:p>
        </p:txBody>
      </p:sp>
      <p:sp>
        <p:nvSpPr>
          <p:cNvPr id="6" name="Espace réservé du numéro de diapositive 5"/>
          <p:cNvSpPr>
            <a:spLocks noGrp="1"/>
          </p:cNvSpPr>
          <p:nvPr>
            <p:ph type="sldNum" sz="quarter" idx="4"/>
          </p:nvPr>
        </p:nvSpPr>
        <p:spPr>
          <a:xfrm>
            <a:off x="8572500" y="6356354"/>
            <a:ext cx="1200150" cy="365125"/>
          </a:xfrm>
          <a:prstGeom prst="rect">
            <a:avLst/>
          </a:prstGeom>
        </p:spPr>
        <p:txBody>
          <a:bodyPr vert="horz" lIns="91437" tIns="45718" rIns="91437" bIns="45718" rtlCol="0" anchor="ctr"/>
          <a:lstStyle>
            <a:lvl1pPr algn="r" fontAlgn="auto">
              <a:spcBef>
                <a:spcPts val="0"/>
              </a:spcBef>
              <a:spcAft>
                <a:spcPts val="0"/>
              </a:spcAft>
              <a:defRPr sz="1200" i="1">
                <a:solidFill>
                  <a:srgbClr val="000090"/>
                </a:solidFill>
                <a:latin typeface="+mn-lt"/>
                <a:ea typeface="+mn-ea"/>
                <a:cs typeface="+mn-cs"/>
              </a:defRPr>
            </a:lvl1pPr>
          </a:lstStyle>
          <a:p>
            <a:pPr>
              <a:defRPr/>
            </a:pPr>
            <a:r>
              <a:rPr lang="en-US" smtClean="0"/>
              <a:t>   </a:t>
            </a:r>
            <a:r>
              <a:rPr lang="fr-FR" smtClean="0"/>
              <a:t>         </a:t>
            </a:r>
            <a:fld id="{A5395744-3EA6-1E4F-BE4E-1F2A56F887AD}"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182" rtl="0" eaLnBrk="0" fontAlgn="base" hangingPunct="0">
        <a:spcBef>
          <a:spcPct val="0"/>
        </a:spcBef>
        <a:spcAft>
          <a:spcPct val="0"/>
        </a:spcAft>
        <a:defRPr sz="3600" kern="1200">
          <a:solidFill>
            <a:srgbClr val="0000FF"/>
          </a:solidFill>
          <a:latin typeface="+mj-lt"/>
          <a:ea typeface="ＭＳ Ｐゴシック" charset="-128"/>
          <a:cs typeface="ＭＳ Ｐゴシック" charset="-128"/>
        </a:defRPr>
      </a:lvl1pPr>
      <a:lvl2pPr algn="ctr" defTabSz="457182" rtl="0" eaLnBrk="0" fontAlgn="base" hangingPunct="0">
        <a:spcBef>
          <a:spcPct val="0"/>
        </a:spcBef>
        <a:spcAft>
          <a:spcPct val="0"/>
        </a:spcAft>
        <a:defRPr sz="3600">
          <a:solidFill>
            <a:srgbClr val="0000FF"/>
          </a:solidFill>
          <a:latin typeface="Calibri" charset="0"/>
          <a:ea typeface="ＭＳ Ｐゴシック" charset="-128"/>
          <a:cs typeface="ＭＳ Ｐゴシック" charset="-128"/>
        </a:defRPr>
      </a:lvl2pPr>
      <a:lvl3pPr algn="ctr" defTabSz="457182" rtl="0" eaLnBrk="0" fontAlgn="base" hangingPunct="0">
        <a:spcBef>
          <a:spcPct val="0"/>
        </a:spcBef>
        <a:spcAft>
          <a:spcPct val="0"/>
        </a:spcAft>
        <a:defRPr sz="3600">
          <a:solidFill>
            <a:srgbClr val="0000FF"/>
          </a:solidFill>
          <a:latin typeface="Calibri" charset="0"/>
          <a:ea typeface="ＭＳ Ｐゴシック" charset="-128"/>
          <a:cs typeface="ＭＳ Ｐゴシック" charset="-128"/>
        </a:defRPr>
      </a:lvl3pPr>
      <a:lvl4pPr algn="ctr" defTabSz="457182" rtl="0" eaLnBrk="0" fontAlgn="base" hangingPunct="0">
        <a:spcBef>
          <a:spcPct val="0"/>
        </a:spcBef>
        <a:spcAft>
          <a:spcPct val="0"/>
        </a:spcAft>
        <a:defRPr sz="3600">
          <a:solidFill>
            <a:srgbClr val="0000FF"/>
          </a:solidFill>
          <a:latin typeface="Calibri" charset="0"/>
          <a:ea typeface="ＭＳ Ｐゴシック" charset="-128"/>
          <a:cs typeface="ＭＳ Ｐゴシック" charset="-128"/>
        </a:defRPr>
      </a:lvl4pPr>
      <a:lvl5pPr algn="ctr" defTabSz="457182" rtl="0" eaLnBrk="0" fontAlgn="base" hangingPunct="0">
        <a:spcBef>
          <a:spcPct val="0"/>
        </a:spcBef>
        <a:spcAft>
          <a:spcPct val="0"/>
        </a:spcAft>
        <a:defRPr sz="3600">
          <a:solidFill>
            <a:srgbClr val="0000FF"/>
          </a:solidFill>
          <a:latin typeface="Calibri" charset="0"/>
          <a:ea typeface="ＭＳ Ｐゴシック" charset="-128"/>
          <a:cs typeface="ＭＳ Ｐゴシック" charset="-128"/>
        </a:defRPr>
      </a:lvl5pPr>
      <a:lvl6pPr marL="457182" algn="ctr" defTabSz="457182" rtl="0" fontAlgn="base">
        <a:spcBef>
          <a:spcPct val="0"/>
        </a:spcBef>
        <a:spcAft>
          <a:spcPct val="0"/>
        </a:spcAft>
        <a:defRPr sz="3600">
          <a:solidFill>
            <a:srgbClr val="0000FF"/>
          </a:solidFill>
          <a:latin typeface="Calibri" charset="0"/>
          <a:ea typeface="ＭＳ Ｐゴシック" charset="-128"/>
          <a:cs typeface="ＭＳ Ｐゴシック" charset="-128"/>
        </a:defRPr>
      </a:lvl6pPr>
      <a:lvl7pPr marL="914365" algn="ctr" defTabSz="457182" rtl="0" fontAlgn="base">
        <a:spcBef>
          <a:spcPct val="0"/>
        </a:spcBef>
        <a:spcAft>
          <a:spcPct val="0"/>
        </a:spcAft>
        <a:defRPr sz="3600">
          <a:solidFill>
            <a:srgbClr val="0000FF"/>
          </a:solidFill>
          <a:latin typeface="Calibri" charset="0"/>
          <a:ea typeface="ＭＳ Ｐゴシック" charset="-128"/>
          <a:cs typeface="ＭＳ Ｐゴシック" charset="-128"/>
        </a:defRPr>
      </a:lvl7pPr>
      <a:lvl8pPr marL="1371548" algn="ctr" defTabSz="457182" rtl="0" fontAlgn="base">
        <a:spcBef>
          <a:spcPct val="0"/>
        </a:spcBef>
        <a:spcAft>
          <a:spcPct val="0"/>
        </a:spcAft>
        <a:defRPr sz="3600">
          <a:solidFill>
            <a:srgbClr val="0000FF"/>
          </a:solidFill>
          <a:latin typeface="Calibri" charset="0"/>
          <a:ea typeface="ＭＳ Ｐゴシック" charset="-128"/>
          <a:cs typeface="ＭＳ Ｐゴシック" charset="-128"/>
        </a:defRPr>
      </a:lvl8pPr>
      <a:lvl9pPr marL="1828731" algn="ctr" defTabSz="457182" rtl="0" fontAlgn="base">
        <a:spcBef>
          <a:spcPct val="0"/>
        </a:spcBef>
        <a:spcAft>
          <a:spcPct val="0"/>
        </a:spcAft>
        <a:defRPr sz="3600">
          <a:solidFill>
            <a:srgbClr val="0000FF"/>
          </a:solidFill>
          <a:latin typeface="Calibri" charset="0"/>
          <a:ea typeface="ＭＳ Ｐゴシック" charset="-128"/>
          <a:cs typeface="ＭＳ Ｐゴシック" charset="-128"/>
        </a:defRPr>
      </a:lvl9pPr>
    </p:titleStyle>
    <p:bodyStyle>
      <a:lvl1pPr marL="342887" indent="-342887" algn="l" defTabSz="457182" rtl="0" eaLnBrk="0" fontAlgn="base" hangingPunct="0">
        <a:spcBef>
          <a:spcPct val="20000"/>
        </a:spcBef>
        <a:spcAft>
          <a:spcPct val="0"/>
        </a:spcAft>
        <a:buFont typeface="Arial" pitchFamily="-109" charset="0"/>
        <a:buChar char="•"/>
        <a:defRPr sz="2400" kern="1200" baseline="0">
          <a:solidFill>
            <a:srgbClr val="0000FF"/>
          </a:solidFill>
          <a:latin typeface="+mn-lt"/>
          <a:ea typeface="ＭＳ Ｐゴシック" charset="-128"/>
          <a:cs typeface="ＭＳ Ｐゴシック" charset="-128"/>
        </a:defRPr>
      </a:lvl1pPr>
      <a:lvl2pPr marL="742922" indent="-285739" algn="l" defTabSz="457182" rtl="0" eaLnBrk="0" fontAlgn="base" hangingPunct="0">
        <a:spcBef>
          <a:spcPct val="20000"/>
        </a:spcBef>
        <a:spcAft>
          <a:spcPct val="0"/>
        </a:spcAft>
        <a:buFont typeface="Arial" pitchFamily="-109" charset="0"/>
        <a:buChar char="–"/>
        <a:defRPr sz="2000" kern="1200" baseline="0">
          <a:solidFill>
            <a:schemeClr val="tx1"/>
          </a:solidFill>
          <a:latin typeface="+mn-lt"/>
          <a:ea typeface="ＭＳ Ｐゴシック" charset="-128"/>
          <a:cs typeface="+mn-cs"/>
        </a:defRPr>
      </a:lvl2pPr>
      <a:lvl3pPr marL="1142957" indent="-228591" algn="l" defTabSz="457182" rtl="0" eaLnBrk="0" fontAlgn="base" hangingPunct="0">
        <a:spcBef>
          <a:spcPct val="20000"/>
        </a:spcBef>
        <a:spcAft>
          <a:spcPct val="0"/>
        </a:spcAft>
        <a:buFont typeface="Arial" pitchFamily="-109" charset="0"/>
        <a:buChar char="•"/>
        <a:defRPr sz="1600" kern="1200" baseline="0">
          <a:solidFill>
            <a:schemeClr val="tx1"/>
          </a:solidFill>
          <a:latin typeface="+mn-lt"/>
          <a:ea typeface="ＭＳ Ｐゴシック" charset="-128"/>
          <a:cs typeface="+mn-cs"/>
        </a:defRPr>
      </a:lvl3pPr>
      <a:lvl4pPr marL="1600139" indent="-228591" algn="l" defTabSz="457182" rtl="0" eaLnBrk="0" fontAlgn="base" hangingPunct="0">
        <a:spcBef>
          <a:spcPct val="20000"/>
        </a:spcBef>
        <a:spcAft>
          <a:spcPct val="0"/>
        </a:spcAft>
        <a:buFont typeface="Arial" pitchFamily="-109" charset="0"/>
        <a:buChar char="–"/>
        <a:defRPr sz="1400" kern="1200" baseline="0">
          <a:solidFill>
            <a:schemeClr val="tx1"/>
          </a:solidFill>
          <a:latin typeface="+mn-lt"/>
          <a:ea typeface="ＭＳ Ｐゴシック" charset="-128"/>
          <a:cs typeface="+mn-cs"/>
        </a:defRPr>
      </a:lvl4pPr>
      <a:lvl5pPr marL="2057322" indent="-228591" algn="l" defTabSz="457182" rtl="0" eaLnBrk="0" fontAlgn="base" hangingPunct="0">
        <a:spcBef>
          <a:spcPct val="20000"/>
        </a:spcBef>
        <a:spcAft>
          <a:spcPct val="0"/>
        </a:spcAft>
        <a:buFont typeface="Arial" pitchFamily="-109" charset="0"/>
        <a:buChar char="»"/>
        <a:defRPr sz="1200" kern="1200" baseline="0">
          <a:solidFill>
            <a:schemeClr val="tx1"/>
          </a:solidFill>
          <a:latin typeface="+mn-lt"/>
          <a:ea typeface="ＭＳ Ｐゴシック" charset="-128"/>
          <a:cs typeface="+mn-cs"/>
        </a:defRPr>
      </a:lvl5pPr>
      <a:lvl6pPr marL="2514505" indent="-228591"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7" indent="-228591"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70" indent="-228591"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52" indent="-228591"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5" algn="l" defTabSz="457182" rtl="0" eaLnBrk="1" latinLnBrk="0" hangingPunct="1">
        <a:defRPr sz="1800" kern="1200">
          <a:solidFill>
            <a:schemeClr val="tx1"/>
          </a:solidFill>
          <a:latin typeface="+mn-lt"/>
          <a:ea typeface="+mn-ea"/>
          <a:cs typeface="+mn-cs"/>
        </a:defRPr>
      </a:lvl3pPr>
      <a:lvl4pPr marL="1371548" algn="l" defTabSz="457182" rtl="0" eaLnBrk="1" latinLnBrk="0" hangingPunct="1">
        <a:defRPr sz="1800" kern="1200">
          <a:solidFill>
            <a:schemeClr val="tx1"/>
          </a:solidFill>
          <a:latin typeface="+mn-lt"/>
          <a:ea typeface="+mn-ea"/>
          <a:cs typeface="+mn-cs"/>
        </a:defRPr>
      </a:lvl4pPr>
      <a:lvl5pPr marL="1828731" algn="l" defTabSz="457182" rtl="0" eaLnBrk="1" latinLnBrk="0" hangingPunct="1">
        <a:defRPr sz="1800" kern="1200">
          <a:solidFill>
            <a:schemeClr val="tx1"/>
          </a:solidFill>
          <a:latin typeface="+mn-lt"/>
          <a:ea typeface="+mn-ea"/>
          <a:cs typeface="+mn-cs"/>
        </a:defRPr>
      </a:lvl5pPr>
      <a:lvl6pPr marL="2285913" algn="l" defTabSz="457182" rtl="0" eaLnBrk="1" latinLnBrk="0" hangingPunct="1">
        <a:defRPr sz="1800" kern="1200">
          <a:solidFill>
            <a:schemeClr val="tx1"/>
          </a:solidFill>
          <a:latin typeface="+mn-lt"/>
          <a:ea typeface="+mn-ea"/>
          <a:cs typeface="+mn-cs"/>
        </a:defRPr>
      </a:lvl6pPr>
      <a:lvl7pPr marL="2743096" algn="l" defTabSz="457182" rtl="0" eaLnBrk="1" latinLnBrk="0" hangingPunct="1">
        <a:defRPr sz="1800" kern="1200">
          <a:solidFill>
            <a:schemeClr val="tx1"/>
          </a:solidFill>
          <a:latin typeface="+mn-lt"/>
          <a:ea typeface="+mn-ea"/>
          <a:cs typeface="+mn-cs"/>
        </a:defRPr>
      </a:lvl7pPr>
      <a:lvl8pPr marL="3200278" algn="l" defTabSz="457182" rtl="0" eaLnBrk="1" latinLnBrk="0" hangingPunct="1">
        <a:defRPr sz="1800" kern="1200">
          <a:solidFill>
            <a:schemeClr val="tx1"/>
          </a:solidFill>
          <a:latin typeface="+mn-lt"/>
          <a:ea typeface="+mn-ea"/>
          <a:cs typeface="+mn-cs"/>
        </a:defRPr>
      </a:lvl8pPr>
      <a:lvl9pPr marL="3657461"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3" Type="http://schemas.openxmlformats.org/officeDocument/2006/relationships/image" Target="../media/image21.emf"/><Relationship Id="rId7" Type="http://schemas.openxmlformats.org/officeDocument/2006/relationships/image" Target="../media/image25.emf"/><Relationship Id="rId12" Type="http://schemas.openxmlformats.org/officeDocument/2006/relationships/image" Target="../media/image30.emf"/><Relationship Id="rId2" Type="http://schemas.openxmlformats.org/officeDocument/2006/relationships/image" Target="../media/image20.emf"/><Relationship Id="rId1" Type="http://schemas.openxmlformats.org/officeDocument/2006/relationships/slideLayout" Target="../slideLayouts/slideLayout8.xml"/><Relationship Id="rId6" Type="http://schemas.openxmlformats.org/officeDocument/2006/relationships/image" Target="../media/image24.emf"/><Relationship Id="rId11" Type="http://schemas.openxmlformats.org/officeDocument/2006/relationships/image" Target="../media/image29.emf"/><Relationship Id="rId5" Type="http://schemas.openxmlformats.org/officeDocument/2006/relationships/image" Target="../media/image23.emf"/><Relationship Id="rId10" Type="http://schemas.openxmlformats.org/officeDocument/2006/relationships/image" Target="../media/image28.emf"/><Relationship Id="rId4" Type="http://schemas.openxmlformats.org/officeDocument/2006/relationships/image" Target="../media/image22.emf"/><Relationship Id="rId9" Type="http://schemas.openxmlformats.org/officeDocument/2006/relationships/image" Target="../media/image27.emf"/></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tiff"/><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tiff"/><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12.tif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71525" y="1916834"/>
            <a:ext cx="8743950" cy="1470025"/>
          </a:xfrm>
        </p:spPr>
        <p:txBody>
          <a:bodyPr rtlCol="0">
            <a:normAutofit fontScale="90000"/>
          </a:bodyPr>
          <a:lstStyle/>
          <a:p>
            <a:pPr eaLnBrk="1" fontAlgn="auto" hangingPunct="1">
              <a:spcAft>
                <a:spcPts val="0"/>
              </a:spcAft>
              <a:defRPr/>
            </a:pPr>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rPr>
              <a:t>About the limiting magnitude in optical interferometry</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rPr>
              <a:t/>
            </a:r>
            <a:b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rPr>
            </a:b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rPr>
              <a:t>and some </a:t>
            </a:r>
            <a:r>
              <a:rPr lang="en-US"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rPr>
              <a:t>reseach</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rPr>
              <a:t> directions to improve it</a:t>
            </a:r>
            <a:endPar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mj-cs"/>
            </a:endParaRPr>
          </a:p>
        </p:txBody>
      </p:sp>
      <p:sp>
        <p:nvSpPr>
          <p:cNvPr id="15364" name="ZoneTexte 3"/>
          <p:cNvSpPr txBox="1">
            <a:spLocks noChangeArrowheads="1"/>
          </p:cNvSpPr>
          <p:nvPr/>
        </p:nvSpPr>
        <p:spPr bwMode="auto">
          <a:xfrm>
            <a:off x="773971" y="260650"/>
            <a:ext cx="8743950" cy="1046436"/>
          </a:xfrm>
          <a:prstGeom prst="rect">
            <a:avLst/>
          </a:prstGeom>
          <a:noFill/>
          <a:ln w="9525">
            <a:noFill/>
            <a:miter lim="800000"/>
            <a:headEnd/>
            <a:tailEnd/>
          </a:ln>
        </p:spPr>
        <p:txBody>
          <a:bodyPr lIns="91437" tIns="45718" rIns="91437" bIns="45718">
            <a:prstTxWarp prst="textNoShape">
              <a:avLst/>
            </a:prstTxWarp>
            <a:spAutoFit/>
          </a:bodyPr>
          <a:lstStyle/>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OHP 2013</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Improving the performances of current and future  optical interferometers</a:t>
            </a:r>
          </a:p>
          <a:p>
            <a:pPr algn="ctr"/>
            <a:r>
              <a:rPr lang="fr-FR" dirty="0">
                <a:latin typeface="+mj-lt"/>
              </a:rPr>
              <a:t>  </a:t>
            </a:r>
          </a:p>
        </p:txBody>
      </p:sp>
      <p:sp>
        <p:nvSpPr>
          <p:cNvPr id="15365" name="Sous-titre 2"/>
          <p:cNvSpPr txBox="1">
            <a:spLocks/>
          </p:cNvSpPr>
          <p:nvPr/>
        </p:nvSpPr>
        <p:spPr bwMode="auto">
          <a:xfrm>
            <a:off x="363970" y="4509120"/>
            <a:ext cx="9515475" cy="1656184"/>
          </a:xfrm>
          <a:prstGeom prst="rect">
            <a:avLst/>
          </a:prstGeom>
          <a:noFill/>
          <a:ln w="9525">
            <a:noFill/>
            <a:miter lim="800000"/>
            <a:headEnd/>
            <a:tailEnd/>
          </a:ln>
        </p:spPr>
        <p:txBody>
          <a:bodyPr lIns="91437" tIns="45718" rIns="91437" bIns="45718">
            <a:prstTxWarp prst="textNoShape">
              <a:avLst/>
            </a:prstTxWarp>
          </a:bodyPr>
          <a:lstStyle/>
          <a:p>
            <a:pPr algn="ctr">
              <a:spcBef>
                <a:spcPct val="20000"/>
              </a:spcBef>
              <a:buFont typeface="Arial" pitchFamily="-109" charset="0"/>
              <a:buNone/>
            </a:pPr>
            <a:r>
              <a:rPr lang="en-US" sz="2400" dirty="0">
                <a:solidFill>
                  <a:srgbClr val="17375E"/>
                </a:solidFill>
                <a:latin typeface="Calibri" pitchFamily="-109" charset="0"/>
              </a:rPr>
              <a:t>Romain G. </a:t>
            </a:r>
            <a:r>
              <a:rPr lang="en-US" sz="2400" dirty="0" err="1" smtClean="0">
                <a:solidFill>
                  <a:srgbClr val="17375E"/>
                </a:solidFill>
                <a:latin typeface="Calibri" pitchFamily="-109" charset="0"/>
              </a:rPr>
              <a:t>Petrov</a:t>
            </a:r>
            <a:endParaRPr lang="en-US" sz="2400" dirty="0" smtClean="0">
              <a:solidFill>
                <a:srgbClr val="17375E"/>
              </a:solidFill>
              <a:latin typeface="Calibri" pitchFamily="-109" charset="0"/>
            </a:endParaRPr>
          </a:p>
          <a:p>
            <a:pPr algn="ctr">
              <a:spcBef>
                <a:spcPct val="20000"/>
              </a:spcBef>
              <a:buFont typeface="Arial" pitchFamily="-109" charset="0"/>
              <a:buNone/>
            </a:pPr>
            <a:r>
              <a:rPr lang="en-US" sz="2000" dirty="0" err="1" smtClean="0">
                <a:solidFill>
                  <a:srgbClr val="17375E"/>
                </a:solidFill>
                <a:latin typeface="Calibri" pitchFamily="-109" charset="0"/>
              </a:rPr>
              <a:t>Laboratoire</a:t>
            </a:r>
            <a:r>
              <a:rPr lang="en-US" sz="2000" dirty="0" smtClean="0">
                <a:solidFill>
                  <a:srgbClr val="17375E"/>
                </a:solidFill>
                <a:latin typeface="Calibri" pitchFamily="-109" charset="0"/>
              </a:rPr>
              <a:t> LAGRANGE (OCA-UNS-CNRS)</a:t>
            </a:r>
          </a:p>
          <a:p>
            <a:pPr algn="ctr">
              <a:spcBef>
                <a:spcPct val="20000"/>
              </a:spcBef>
              <a:buFont typeface="Arial" pitchFamily="-109" charset="0"/>
              <a:buNone/>
            </a:pPr>
            <a:r>
              <a:rPr lang="en-US" dirty="0" smtClean="0">
                <a:solidFill>
                  <a:srgbClr val="17375E"/>
                </a:solidFill>
                <a:latin typeface="Calibri" pitchFamily="-109" charset="0"/>
              </a:rPr>
              <a:t>Avec</a:t>
            </a:r>
          </a:p>
          <a:p>
            <a:pPr algn="ctr">
              <a:spcBef>
                <a:spcPct val="20000"/>
              </a:spcBef>
            </a:pPr>
            <a:r>
              <a:rPr lang="en-US" dirty="0" smtClean="0">
                <a:solidFill>
                  <a:srgbClr val="17375E"/>
                </a:solidFill>
                <a:latin typeface="Calibri" pitchFamily="-109" charset="0"/>
              </a:rPr>
              <a:t>S. </a:t>
            </a:r>
            <a:r>
              <a:rPr lang="en-US" dirty="0" err="1" smtClean="0">
                <a:solidFill>
                  <a:srgbClr val="17375E"/>
                </a:solidFill>
                <a:latin typeface="Calibri" pitchFamily="-109" charset="0"/>
              </a:rPr>
              <a:t>Lagarde</a:t>
            </a:r>
            <a:r>
              <a:rPr lang="en-US" dirty="0" smtClean="0">
                <a:solidFill>
                  <a:srgbClr val="17375E"/>
                </a:solidFill>
                <a:latin typeface="Calibri" pitchFamily="-109" charset="0"/>
              </a:rPr>
              <a:t>, F. Millour, M. </a:t>
            </a:r>
            <a:r>
              <a:rPr lang="en-US" dirty="0" err="1" smtClean="0">
                <a:solidFill>
                  <a:srgbClr val="17375E"/>
                </a:solidFill>
                <a:latin typeface="Calibri" pitchFamily="-109" charset="0"/>
              </a:rPr>
              <a:t>Vannier</a:t>
            </a:r>
            <a:r>
              <a:rPr lang="en-US" dirty="0" smtClean="0">
                <a:solidFill>
                  <a:srgbClr val="17375E"/>
                </a:solidFill>
                <a:latin typeface="Calibri" pitchFamily="-109" charset="0"/>
              </a:rPr>
              <a:t>, S. </a:t>
            </a:r>
            <a:r>
              <a:rPr lang="en-US" dirty="0" err="1" smtClean="0">
                <a:solidFill>
                  <a:srgbClr val="17375E"/>
                </a:solidFill>
                <a:latin typeface="Calibri" pitchFamily="-109" charset="0"/>
              </a:rPr>
              <a:t>Rakshit</a:t>
            </a:r>
            <a:r>
              <a:rPr lang="en-US" dirty="0">
                <a:solidFill>
                  <a:srgbClr val="17375E"/>
                </a:solidFill>
                <a:latin typeface="Calibri" pitchFamily="-109" charset="0"/>
              </a:rPr>
              <a:t> </a:t>
            </a:r>
            <a:r>
              <a:rPr lang="en-US" dirty="0" smtClean="0">
                <a:solidFill>
                  <a:srgbClr val="17375E"/>
                </a:solidFill>
                <a:latin typeface="Calibri" pitchFamily="-109" charset="0"/>
              </a:rPr>
              <a:t>(LAGRANGE), </a:t>
            </a:r>
            <a:r>
              <a:rPr lang="en-US" dirty="0">
                <a:solidFill>
                  <a:srgbClr val="17375E"/>
                </a:solidFill>
                <a:latin typeface="Calibri" pitchFamily="-109" charset="0"/>
              </a:rPr>
              <a:t>T. </a:t>
            </a:r>
            <a:r>
              <a:rPr lang="en-US" dirty="0" err="1">
                <a:solidFill>
                  <a:srgbClr val="17375E"/>
                </a:solidFill>
                <a:latin typeface="Calibri" pitchFamily="-109" charset="0"/>
              </a:rPr>
              <a:t>Elhalkouj</a:t>
            </a:r>
            <a:r>
              <a:rPr lang="en-US" dirty="0">
                <a:solidFill>
                  <a:srgbClr val="17375E"/>
                </a:solidFill>
                <a:latin typeface="Calibri" pitchFamily="-109" charset="0"/>
              </a:rPr>
              <a:t> (UCA Marrakech),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er 125"/>
          <p:cNvGrpSpPr/>
          <p:nvPr/>
        </p:nvGrpSpPr>
        <p:grpSpPr>
          <a:xfrm>
            <a:off x="8344000" y="44624"/>
            <a:ext cx="1912069" cy="6336704"/>
            <a:chOff x="3446283" y="91852"/>
            <a:chExt cx="2062843" cy="6741368"/>
          </a:xfrm>
        </p:grpSpPr>
        <p:sp>
          <p:nvSpPr>
            <p:cNvPr id="127" name="Rectangle 126"/>
            <p:cNvSpPr/>
            <p:nvPr/>
          </p:nvSpPr>
          <p:spPr>
            <a:xfrm>
              <a:off x="3446283" y="91852"/>
              <a:ext cx="2062843" cy="674136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8" name="Image 127"/>
            <p:cNvPicPr>
              <a:picLocks noChangeAspect="1"/>
            </p:cNvPicPr>
            <p:nvPr/>
          </p:nvPicPr>
          <p:blipFill>
            <a:blip r:embed="rId2"/>
            <a:stretch>
              <a:fillRect/>
            </a:stretch>
          </p:blipFill>
          <p:spPr>
            <a:xfrm>
              <a:off x="3618238" y="161317"/>
              <a:ext cx="1811932" cy="2051527"/>
            </a:xfrm>
            <a:prstGeom prst="rect">
              <a:avLst/>
            </a:prstGeom>
            <a:ln>
              <a:noFill/>
            </a:ln>
          </p:spPr>
        </p:pic>
        <p:pic>
          <p:nvPicPr>
            <p:cNvPr id="129" name="Image 128"/>
            <p:cNvPicPr>
              <a:picLocks noChangeAspect="1"/>
            </p:cNvPicPr>
            <p:nvPr/>
          </p:nvPicPr>
          <p:blipFill>
            <a:blip r:embed="rId3"/>
            <a:stretch>
              <a:fillRect/>
            </a:stretch>
          </p:blipFill>
          <p:spPr>
            <a:xfrm>
              <a:off x="3512705" y="4725143"/>
              <a:ext cx="1921745" cy="2051525"/>
            </a:xfrm>
            <a:prstGeom prst="rect">
              <a:avLst/>
            </a:prstGeom>
            <a:ln>
              <a:noFill/>
            </a:ln>
          </p:spPr>
        </p:pic>
        <p:pic>
          <p:nvPicPr>
            <p:cNvPr id="130" name="Image 129"/>
            <p:cNvPicPr>
              <a:picLocks noChangeAspect="1"/>
            </p:cNvPicPr>
            <p:nvPr/>
          </p:nvPicPr>
          <p:blipFill>
            <a:blip r:embed="rId4"/>
            <a:stretch>
              <a:fillRect/>
            </a:stretch>
          </p:blipFill>
          <p:spPr>
            <a:xfrm>
              <a:off x="3584660" y="2443231"/>
              <a:ext cx="1846872" cy="2051525"/>
            </a:xfrm>
            <a:prstGeom prst="rect">
              <a:avLst/>
            </a:prstGeom>
            <a:ln>
              <a:noFill/>
            </a:ln>
          </p:spPr>
        </p:pic>
      </p:grpSp>
      <p:sp>
        <p:nvSpPr>
          <p:cNvPr id="5" name="Titre 4"/>
          <p:cNvSpPr>
            <a:spLocks noGrp="1"/>
          </p:cNvSpPr>
          <p:nvPr>
            <p:ph type="title"/>
          </p:nvPr>
        </p:nvSpPr>
        <p:spPr>
          <a:xfrm>
            <a:off x="102942" y="273050"/>
            <a:ext cx="2520280" cy="1162050"/>
          </a:xfrm>
        </p:spPr>
        <p:txBody>
          <a:bodyPr anchor="t"/>
          <a:lstStyle/>
          <a:p>
            <a:pPr>
              <a:lnSpc>
                <a:spcPct val="110000"/>
              </a:lnSpc>
            </a:pPr>
            <a:r>
              <a:rPr lang="fr-FR" dirty="0" smtClean="0"/>
              <a:t>Résultat MR à K~10</a:t>
            </a:r>
            <a:br>
              <a:rPr lang="fr-FR" dirty="0" smtClean="0"/>
            </a:br>
            <a:r>
              <a:rPr lang="fr-FR" dirty="0" smtClean="0"/>
              <a:t>Résolution de la BLR</a:t>
            </a:r>
            <a:br>
              <a:rPr lang="fr-FR" dirty="0" smtClean="0"/>
            </a:br>
            <a:r>
              <a:rPr lang="fr-FR" dirty="0" smtClean="0"/>
              <a:t>du Quasar 3C273</a:t>
            </a:r>
            <a:endParaRPr lang="fr-FR" dirty="0"/>
          </a:p>
        </p:txBody>
      </p:sp>
      <p:sp>
        <p:nvSpPr>
          <p:cNvPr id="15" name="Espace réservé du texte 14"/>
          <p:cNvSpPr>
            <a:spLocks noGrp="1"/>
          </p:cNvSpPr>
          <p:nvPr>
            <p:ph type="body" sz="half" idx="2"/>
          </p:nvPr>
        </p:nvSpPr>
        <p:spPr>
          <a:xfrm>
            <a:off x="102942" y="1802100"/>
            <a:ext cx="2371542" cy="4324067"/>
          </a:xfrm>
        </p:spPr>
        <p:txBody>
          <a:bodyPr/>
          <a:lstStyle/>
          <a:p>
            <a:pPr marL="285750" indent="-285750">
              <a:buFont typeface="Arial"/>
              <a:buChar char="•"/>
            </a:pPr>
            <a:r>
              <a:rPr lang="fr-FR" dirty="0" smtClean="0"/>
              <a:t>La BLR est plus étendue que le bord intérieur du tore de poussière</a:t>
            </a:r>
          </a:p>
          <a:p>
            <a:pPr marL="285750" indent="-285750">
              <a:buFont typeface="Arial"/>
              <a:buChar char="•"/>
            </a:pPr>
            <a:endParaRPr lang="fr-FR" dirty="0" smtClean="0"/>
          </a:p>
          <a:p>
            <a:pPr marL="285750" indent="-285750">
              <a:buFont typeface="Arial"/>
              <a:buChar char="•"/>
            </a:pPr>
            <a:r>
              <a:rPr lang="fr-FR" dirty="0" smtClean="0"/>
              <a:t>Ce n’est pas un disque fin</a:t>
            </a:r>
          </a:p>
          <a:p>
            <a:pPr marL="742932" lvl="1" indent="-285750">
              <a:buFont typeface="Arial"/>
              <a:buChar char="•"/>
            </a:pPr>
            <a:r>
              <a:rPr lang="fr-FR" dirty="0" smtClean="0"/>
              <a:t>Angle d’ouverture &gt;90°</a:t>
            </a:r>
          </a:p>
          <a:p>
            <a:pPr marL="742932" lvl="1" indent="-285750">
              <a:buFont typeface="Arial"/>
              <a:buChar char="•"/>
            </a:pPr>
            <a:endParaRPr lang="fr-FR" dirty="0" smtClean="0"/>
          </a:p>
          <a:p>
            <a:pPr marL="285750" indent="-285750">
              <a:buFont typeface="Arial"/>
              <a:buChar char="•"/>
            </a:pPr>
            <a:r>
              <a:rPr lang="fr-FR" dirty="0" smtClean="0"/>
              <a:t>Masse du trou noir central:</a:t>
            </a:r>
          </a:p>
          <a:p>
            <a:pPr algn="ctr"/>
            <a:r>
              <a:rPr lang="fr-FR" dirty="0" smtClean="0">
                <a:solidFill>
                  <a:srgbClr val="FF0000"/>
                </a:solidFill>
              </a:rPr>
              <a:t>65±10 10</a:t>
            </a:r>
            <a:r>
              <a:rPr lang="fr-FR" baseline="30000" dirty="0" smtClean="0">
                <a:solidFill>
                  <a:srgbClr val="FF0000"/>
                </a:solidFill>
              </a:rPr>
              <a:t>8</a:t>
            </a:r>
            <a:r>
              <a:rPr lang="fr-FR" dirty="0" smtClean="0">
                <a:solidFill>
                  <a:srgbClr val="FF0000"/>
                </a:solidFill>
              </a:rPr>
              <a:t> </a:t>
            </a:r>
            <a:r>
              <a:rPr lang="fr-FR" dirty="0" err="1" smtClean="0">
                <a:solidFill>
                  <a:srgbClr val="FF0000"/>
                </a:solidFill>
              </a:rPr>
              <a:t>M</a:t>
            </a:r>
            <a:r>
              <a:rPr lang="fr-FR" baseline="-25000" dirty="0" err="1" smtClean="0">
                <a:solidFill>
                  <a:srgbClr val="FF0000"/>
                </a:solidFill>
              </a:rPr>
              <a:t>sol</a:t>
            </a:r>
            <a:endParaRPr lang="fr-FR" baseline="-25000" dirty="0" smtClean="0">
              <a:solidFill>
                <a:srgbClr val="FF0000"/>
              </a:solidFill>
            </a:endParaRPr>
          </a:p>
          <a:p>
            <a:r>
              <a:rPr lang="fr-FR" baseline="-25000" dirty="0">
                <a:solidFill>
                  <a:srgbClr val="FF0000"/>
                </a:solidFill>
              </a:rPr>
              <a:t> </a:t>
            </a:r>
            <a:r>
              <a:rPr lang="fr-FR" baseline="-25000" dirty="0" smtClean="0">
                <a:solidFill>
                  <a:srgbClr val="FF0000"/>
                </a:solidFill>
              </a:rPr>
              <a:t>      </a:t>
            </a:r>
            <a:r>
              <a:rPr lang="fr-FR" dirty="0" smtClean="0"/>
              <a:t>(&gt;&gt;</a:t>
            </a:r>
            <a:r>
              <a:rPr lang="fr-FR" dirty="0" err="1" smtClean="0"/>
              <a:t>Kaspi</a:t>
            </a:r>
            <a:r>
              <a:rPr lang="fr-FR" dirty="0" smtClean="0"/>
              <a:t> 2000: 2 </a:t>
            </a:r>
            <a:r>
              <a:rPr lang="fr-FR" dirty="0"/>
              <a:t>10</a:t>
            </a:r>
            <a:r>
              <a:rPr lang="fr-FR" baseline="30000" dirty="0"/>
              <a:t>8</a:t>
            </a:r>
            <a:r>
              <a:rPr lang="fr-FR" dirty="0"/>
              <a:t> </a:t>
            </a:r>
            <a:r>
              <a:rPr lang="fr-FR" dirty="0" err="1" smtClean="0"/>
              <a:t>M</a:t>
            </a:r>
            <a:r>
              <a:rPr lang="fr-FR" baseline="-25000" dirty="0" err="1" smtClean="0"/>
              <a:t>sol</a:t>
            </a:r>
            <a:r>
              <a:rPr lang="fr-FR" dirty="0"/>
              <a:t>)</a:t>
            </a:r>
            <a:endParaRPr lang="fr-FR" baseline="-25000" dirty="0"/>
          </a:p>
          <a:p>
            <a:endParaRPr lang="fr-FR" dirty="0" smtClean="0"/>
          </a:p>
          <a:p>
            <a:endParaRPr lang="fr-FR" dirty="0"/>
          </a:p>
          <a:p>
            <a:pPr algn="ctr"/>
            <a:r>
              <a:rPr lang="fr-FR" sz="1200" dirty="0" smtClean="0"/>
              <a:t>Petrov et al., SPIE 2012 et Petrov et al., 2013</a:t>
            </a:r>
            <a:endParaRPr lang="fr-FR" sz="1200" dirty="0"/>
          </a:p>
        </p:txBody>
      </p:sp>
      <p:sp>
        <p:nvSpPr>
          <p:cNvPr id="2" name="Espace réservé de la date 1"/>
          <p:cNvSpPr>
            <a:spLocks noGrp="1"/>
          </p:cNvSpPr>
          <p:nvPr>
            <p:ph type="dt" sz="half" idx="10"/>
          </p:nvPr>
        </p:nvSpPr>
        <p:spPr/>
        <p:txBody>
          <a:bodyPr/>
          <a:lstStyle/>
          <a:p>
            <a:pPr>
              <a:defRPr/>
            </a:pPr>
            <a:r>
              <a:rPr lang="fr-FR" smtClean="0"/>
              <a:t>September 27, 2013</a:t>
            </a:r>
            <a:endParaRPr lang="en-US"/>
          </a:p>
        </p:txBody>
      </p:sp>
      <p:sp>
        <p:nvSpPr>
          <p:cNvPr id="3" name="Espace réservé du pied de page 2"/>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4" name="Espace réservé du numéro de diapositive 3"/>
          <p:cNvSpPr>
            <a:spLocks noGrp="1"/>
          </p:cNvSpPr>
          <p:nvPr>
            <p:ph type="sldNum" sz="quarter" idx="12"/>
          </p:nvPr>
        </p:nvSpPr>
        <p:spPr/>
        <p:txBody>
          <a:bodyPr/>
          <a:lstStyle/>
          <a:p>
            <a:pPr>
              <a:defRPr/>
            </a:pPr>
            <a:fld id="{845872C0-A299-1945-AC64-9BB360ACBFED}" type="slidenum">
              <a:rPr lang="en-US" smtClean="0"/>
              <a:pPr>
                <a:defRPr/>
              </a:pPr>
              <a:t>9</a:t>
            </a:fld>
            <a:endParaRPr lang="en-US"/>
          </a:p>
        </p:txBody>
      </p:sp>
      <p:grpSp>
        <p:nvGrpSpPr>
          <p:cNvPr id="27" name="Grouper 26"/>
          <p:cNvGrpSpPr/>
          <p:nvPr/>
        </p:nvGrpSpPr>
        <p:grpSpPr>
          <a:xfrm>
            <a:off x="2632963" y="273052"/>
            <a:ext cx="5639027" cy="5863671"/>
            <a:chOff x="2851395" y="273050"/>
            <a:chExt cx="5420595" cy="5647257"/>
          </a:xfrm>
        </p:grpSpPr>
        <p:sp>
          <p:nvSpPr>
            <p:cNvPr id="123" name="Rectangle 122"/>
            <p:cNvSpPr/>
            <p:nvPr/>
          </p:nvSpPr>
          <p:spPr>
            <a:xfrm>
              <a:off x="2911251" y="273050"/>
              <a:ext cx="5360739" cy="5637091"/>
            </a:xfrm>
            <a:prstGeom prst="rect">
              <a:avLst/>
            </a:prstGeom>
            <a:solidFill>
              <a:schemeClr val="bg1"/>
            </a:solidFill>
            <a:ln w="31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9" name="Grouper 68"/>
            <p:cNvGrpSpPr/>
            <p:nvPr/>
          </p:nvGrpSpPr>
          <p:grpSpPr>
            <a:xfrm>
              <a:off x="3466914" y="673934"/>
              <a:ext cx="4321202" cy="4959171"/>
              <a:chOff x="3087020" y="383496"/>
              <a:chExt cx="5142240" cy="5864098"/>
            </a:xfrm>
          </p:grpSpPr>
          <p:grpSp>
            <p:nvGrpSpPr>
              <p:cNvPr id="56" name="Grouper 55"/>
              <p:cNvGrpSpPr/>
              <p:nvPr/>
            </p:nvGrpSpPr>
            <p:grpSpPr>
              <a:xfrm>
                <a:off x="4981528" y="383496"/>
                <a:ext cx="1345852" cy="5859938"/>
                <a:chOff x="4986820" y="383496"/>
                <a:chExt cx="1345852" cy="5859938"/>
              </a:xfrm>
            </p:grpSpPr>
            <p:cxnSp>
              <p:nvCxnSpPr>
                <p:cNvPr id="43" name="Connecteur droit 42"/>
                <p:cNvCxnSpPr/>
                <p:nvPr/>
              </p:nvCxnSpPr>
              <p:spPr>
                <a:xfrm>
                  <a:off x="566135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45" name="Connecteur droit 44"/>
                <p:cNvCxnSpPr/>
                <p:nvPr/>
              </p:nvCxnSpPr>
              <p:spPr>
                <a:xfrm>
                  <a:off x="599701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46" name="Connecteur droit 45"/>
                <p:cNvCxnSpPr/>
                <p:nvPr/>
              </p:nvCxnSpPr>
              <p:spPr>
                <a:xfrm>
                  <a:off x="633267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53" name="Connecteur droit 52"/>
                <p:cNvCxnSpPr/>
                <p:nvPr/>
              </p:nvCxnSpPr>
              <p:spPr>
                <a:xfrm>
                  <a:off x="498682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54" name="Connecteur droit 53"/>
                <p:cNvCxnSpPr/>
                <p:nvPr/>
              </p:nvCxnSpPr>
              <p:spPr>
                <a:xfrm>
                  <a:off x="532248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grpSp>
            <p:nvGrpSpPr>
              <p:cNvPr id="57" name="Grouper 56"/>
              <p:cNvGrpSpPr/>
              <p:nvPr/>
            </p:nvGrpSpPr>
            <p:grpSpPr>
              <a:xfrm>
                <a:off x="6883408" y="385576"/>
                <a:ext cx="1345852" cy="5859938"/>
                <a:chOff x="4986820" y="383496"/>
                <a:chExt cx="1345852" cy="5859938"/>
              </a:xfrm>
            </p:grpSpPr>
            <p:cxnSp>
              <p:nvCxnSpPr>
                <p:cNvPr id="58" name="Connecteur droit 57"/>
                <p:cNvCxnSpPr/>
                <p:nvPr/>
              </p:nvCxnSpPr>
              <p:spPr>
                <a:xfrm>
                  <a:off x="566135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59" name="Connecteur droit 58"/>
                <p:cNvCxnSpPr/>
                <p:nvPr/>
              </p:nvCxnSpPr>
              <p:spPr>
                <a:xfrm>
                  <a:off x="599701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60" name="Connecteur droit 59"/>
                <p:cNvCxnSpPr/>
                <p:nvPr/>
              </p:nvCxnSpPr>
              <p:spPr>
                <a:xfrm>
                  <a:off x="633267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61" name="Connecteur droit 60"/>
                <p:cNvCxnSpPr/>
                <p:nvPr/>
              </p:nvCxnSpPr>
              <p:spPr>
                <a:xfrm>
                  <a:off x="498682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62" name="Connecteur droit 61"/>
                <p:cNvCxnSpPr/>
                <p:nvPr/>
              </p:nvCxnSpPr>
              <p:spPr>
                <a:xfrm>
                  <a:off x="532248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grpSp>
            <p:nvGrpSpPr>
              <p:cNvPr id="63" name="Grouper 62"/>
              <p:cNvGrpSpPr/>
              <p:nvPr/>
            </p:nvGrpSpPr>
            <p:grpSpPr>
              <a:xfrm>
                <a:off x="3087020" y="387656"/>
                <a:ext cx="1345852" cy="5859938"/>
                <a:chOff x="4986820" y="383496"/>
                <a:chExt cx="1345852" cy="5859938"/>
              </a:xfrm>
            </p:grpSpPr>
            <p:cxnSp>
              <p:nvCxnSpPr>
                <p:cNvPr id="64" name="Connecteur droit 63"/>
                <p:cNvCxnSpPr/>
                <p:nvPr/>
              </p:nvCxnSpPr>
              <p:spPr>
                <a:xfrm>
                  <a:off x="566135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65" name="Connecteur droit 64"/>
                <p:cNvCxnSpPr/>
                <p:nvPr/>
              </p:nvCxnSpPr>
              <p:spPr>
                <a:xfrm>
                  <a:off x="599701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nvCxnSpPr>
              <p:spPr>
                <a:xfrm>
                  <a:off x="633267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67" name="Connecteur droit 66"/>
                <p:cNvCxnSpPr/>
                <p:nvPr/>
              </p:nvCxnSpPr>
              <p:spPr>
                <a:xfrm>
                  <a:off x="498682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68" name="Connecteur droit 67"/>
                <p:cNvCxnSpPr/>
                <p:nvPr/>
              </p:nvCxnSpPr>
              <p:spPr>
                <a:xfrm>
                  <a:off x="532248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grpSp>
        <p:grpSp>
          <p:nvGrpSpPr>
            <p:cNvPr id="70" name="Grouper 69"/>
            <p:cNvGrpSpPr/>
            <p:nvPr/>
          </p:nvGrpSpPr>
          <p:grpSpPr>
            <a:xfrm rot="5400000">
              <a:off x="3461308" y="684390"/>
              <a:ext cx="4348708" cy="4927804"/>
              <a:chOff x="3087020" y="383496"/>
              <a:chExt cx="5142240" cy="5864098"/>
            </a:xfrm>
          </p:grpSpPr>
          <p:grpSp>
            <p:nvGrpSpPr>
              <p:cNvPr id="71" name="Grouper 70"/>
              <p:cNvGrpSpPr/>
              <p:nvPr/>
            </p:nvGrpSpPr>
            <p:grpSpPr>
              <a:xfrm>
                <a:off x="4981528" y="383496"/>
                <a:ext cx="1345852" cy="5859938"/>
                <a:chOff x="4986820" y="383496"/>
                <a:chExt cx="1345852" cy="5859938"/>
              </a:xfrm>
            </p:grpSpPr>
            <p:cxnSp>
              <p:nvCxnSpPr>
                <p:cNvPr id="84" name="Connecteur droit 83"/>
                <p:cNvCxnSpPr/>
                <p:nvPr/>
              </p:nvCxnSpPr>
              <p:spPr>
                <a:xfrm>
                  <a:off x="566135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5" name="Connecteur droit 84"/>
                <p:cNvCxnSpPr/>
                <p:nvPr/>
              </p:nvCxnSpPr>
              <p:spPr>
                <a:xfrm>
                  <a:off x="599701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6" name="Connecteur droit 85"/>
                <p:cNvCxnSpPr/>
                <p:nvPr/>
              </p:nvCxnSpPr>
              <p:spPr>
                <a:xfrm>
                  <a:off x="633267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7" name="Connecteur droit 86"/>
                <p:cNvCxnSpPr/>
                <p:nvPr/>
              </p:nvCxnSpPr>
              <p:spPr>
                <a:xfrm>
                  <a:off x="498682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8" name="Connecteur droit 87"/>
                <p:cNvCxnSpPr/>
                <p:nvPr/>
              </p:nvCxnSpPr>
              <p:spPr>
                <a:xfrm>
                  <a:off x="532248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grpSp>
            <p:nvGrpSpPr>
              <p:cNvPr id="72" name="Grouper 71"/>
              <p:cNvGrpSpPr/>
              <p:nvPr/>
            </p:nvGrpSpPr>
            <p:grpSpPr>
              <a:xfrm>
                <a:off x="6883408" y="385576"/>
                <a:ext cx="1345852" cy="5859938"/>
                <a:chOff x="4986820" y="383496"/>
                <a:chExt cx="1345852" cy="5859938"/>
              </a:xfrm>
            </p:grpSpPr>
            <p:cxnSp>
              <p:nvCxnSpPr>
                <p:cNvPr id="79" name="Connecteur droit 78"/>
                <p:cNvCxnSpPr/>
                <p:nvPr/>
              </p:nvCxnSpPr>
              <p:spPr>
                <a:xfrm>
                  <a:off x="566135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0" name="Connecteur droit 79"/>
                <p:cNvCxnSpPr/>
                <p:nvPr/>
              </p:nvCxnSpPr>
              <p:spPr>
                <a:xfrm>
                  <a:off x="599701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1" name="Connecteur droit 80"/>
                <p:cNvCxnSpPr/>
                <p:nvPr/>
              </p:nvCxnSpPr>
              <p:spPr>
                <a:xfrm>
                  <a:off x="633267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2" name="Connecteur droit 81"/>
                <p:cNvCxnSpPr/>
                <p:nvPr/>
              </p:nvCxnSpPr>
              <p:spPr>
                <a:xfrm>
                  <a:off x="498682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83" name="Connecteur droit 82"/>
                <p:cNvCxnSpPr/>
                <p:nvPr/>
              </p:nvCxnSpPr>
              <p:spPr>
                <a:xfrm>
                  <a:off x="532248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grpSp>
            <p:nvGrpSpPr>
              <p:cNvPr id="73" name="Grouper 72"/>
              <p:cNvGrpSpPr/>
              <p:nvPr/>
            </p:nvGrpSpPr>
            <p:grpSpPr>
              <a:xfrm>
                <a:off x="3087020" y="387656"/>
                <a:ext cx="1345852" cy="5859938"/>
                <a:chOff x="4986820" y="383496"/>
                <a:chExt cx="1345852" cy="5859938"/>
              </a:xfrm>
            </p:grpSpPr>
            <p:cxnSp>
              <p:nvCxnSpPr>
                <p:cNvPr id="74" name="Connecteur droit 73"/>
                <p:cNvCxnSpPr/>
                <p:nvPr/>
              </p:nvCxnSpPr>
              <p:spPr>
                <a:xfrm>
                  <a:off x="566135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75" name="Connecteur droit 74"/>
                <p:cNvCxnSpPr/>
                <p:nvPr/>
              </p:nvCxnSpPr>
              <p:spPr>
                <a:xfrm>
                  <a:off x="599701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76" name="Connecteur droit 75"/>
                <p:cNvCxnSpPr/>
                <p:nvPr/>
              </p:nvCxnSpPr>
              <p:spPr>
                <a:xfrm>
                  <a:off x="6332672"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77" name="Connecteur droit 76"/>
                <p:cNvCxnSpPr/>
                <p:nvPr/>
              </p:nvCxnSpPr>
              <p:spPr>
                <a:xfrm>
                  <a:off x="498682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cxnSp>
              <p:nvCxnSpPr>
                <p:cNvPr id="78" name="Connecteur droit 77"/>
                <p:cNvCxnSpPr/>
                <p:nvPr/>
              </p:nvCxnSpPr>
              <p:spPr>
                <a:xfrm>
                  <a:off x="5322480" y="383496"/>
                  <a:ext cx="0" cy="5859938"/>
                </a:xfrm>
                <a:prstGeom prst="line">
                  <a:avLst/>
                </a:prstGeom>
                <a:ln w="19050" cmpd="sng">
                  <a:solidFill>
                    <a:srgbClr val="000090"/>
                  </a:solidFill>
                  <a:prstDash val="sysDash"/>
                </a:ln>
              </p:spPr>
              <p:style>
                <a:lnRef idx="2">
                  <a:schemeClr val="accent1"/>
                </a:lnRef>
                <a:fillRef idx="0">
                  <a:schemeClr val="accent1"/>
                </a:fillRef>
                <a:effectRef idx="1">
                  <a:schemeClr val="accent1"/>
                </a:effectRef>
                <a:fontRef idx="minor">
                  <a:schemeClr val="tx1"/>
                </a:fontRef>
              </p:style>
            </p:cxnSp>
          </p:grpSp>
        </p:grpSp>
        <p:cxnSp>
          <p:nvCxnSpPr>
            <p:cNvPr id="28" name="Connecteur droit 27"/>
            <p:cNvCxnSpPr/>
            <p:nvPr/>
          </p:nvCxnSpPr>
          <p:spPr>
            <a:xfrm flipV="1">
              <a:off x="3230388" y="3955936"/>
              <a:ext cx="4799464" cy="1136"/>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V="1">
              <a:off x="3235455" y="2336027"/>
              <a:ext cx="4799464" cy="1136"/>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p:nvCxnSpPr>
          <p:spPr>
            <a:xfrm>
              <a:off x="4826661" y="726100"/>
              <a:ext cx="0" cy="4853403"/>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a:off x="6429207" y="726100"/>
              <a:ext cx="0" cy="4853403"/>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nvGrpSpPr>
            <p:cNvPr id="147" name="Grouper 146"/>
            <p:cNvGrpSpPr/>
            <p:nvPr/>
          </p:nvGrpSpPr>
          <p:grpSpPr>
            <a:xfrm>
              <a:off x="3231808" y="724240"/>
              <a:ext cx="4798139" cy="4850322"/>
              <a:chOff x="1449927" y="485687"/>
              <a:chExt cx="5709797" cy="5735386"/>
            </a:xfrm>
          </p:grpSpPr>
          <p:grpSp>
            <p:nvGrpSpPr>
              <p:cNvPr id="138" name="Grouper 137"/>
              <p:cNvGrpSpPr/>
              <p:nvPr/>
            </p:nvGrpSpPr>
            <p:grpSpPr>
              <a:xfrm>
                <a:off x="5266186" y="2397358"/>
                <a:ext cx="1893538" cy="1905599"/>
                <a:chOff x="1454268" y="2397358"/>
                <a:chExt cx="1893538" cy="1905599"/>
              </a:xfrm>
            </p:grpSpPr>
            <p:pic>
              <p:nvPicPr>
                <p:cNvPr id="11" name="Image 10"/>
                <p:cNvPicPr>
                  <a:picLocks noChangeAspect="1"/>
                </p:cNvPicPr>
                <p:nvPr/>
              </p:nvPicPr>
              <p:blipFill>
                <a:blip r:embed="rId5"/>
                <a:stretch>
                  <a:fillRect/>
                </a:stretch>
              </p:blipFill>
              <p:spPr>
                <a:xfrm>
                  <a:off x="1454268" y="2397358"/>
                  <a:ext cx="1893538" cy="1905599"/>
                </a:xfrm>
                <a:prstGeom prst="rect">
                  <a:avLst/>
                </a:prstGeom>
              </p:spPr>
            </p:pic>
            <p:sp>
              <p:nvSpPr>
                <p:cNvPr id="19" name="ZoneTexte 18"/>
                <p:cNvSpPr txBox="1"/>
                <p:nvPr/>
              </p:nvSpPr>
              <p:spPr>
                <a:xfrm>
                  <a:off x="2439082" y="4035974"/>
                  <a:ext cx="886324" cy="262879"/>
                </a:xfrm>
                <a:prstGeom prst="rect">
                  <a:avLst/>
                </a:prstGeom>
                <a:noFill/>
              </p:spPr>
              <p:txBody>
                <a:bodyPr wrap="none" rtlCol="0">
                  <a:spAutoFit/>
                </a:bodyPr>
                <a:lstStyle/>
                <a:p>
                  <a:r>
                    <a:rPr lang="en-US" sz="900" dirty="0" smtClean="0">
                      <a:solidFill>
                        <a:schemeClr val="bg1"/>
                      </a:solidFill>
                    </a:rPr>
                    <a:t>-1000 Km/s</a:t>
                  </a:r>
                  <a:endParaRPr lang="en-US" sz="900" dirty="0">
                    <a:solidFill>
                      <a:schemeClr val="bg1"/>
                    </a:solidFill>
                  </a:endParaRPr>
                </a:p>
              </p:txBody>
            </p:sp>
          </p:grpSp>
          <p:grpSp>
            <p:nvGrpSpPr>
              <p:cNvPr id="137" name="Grouper 136"/>
              <p:cNvGrpSpPr/>
              <p:nvPr/>
            </p:nvGrpSpPr>
            <p:grpSpPr>
              <a:xfrm>
                <a:off x="1449927" y="2402046"/>
                <a:ext cx="1899568" cy="1902180"/>
                <a:chOff x="5259188" y="2402046"/>
                <a:chExt cx="1899568" cy="1902180"/>
              </a:xfrm>
            </p:grpSpPr>
            <p:pic>
              <p:nvPicPr>
                <p:cNvPr id="7" name="Image 6"/>
                <p:cNvPicPr>
                  <a:picLocks noChangeAspect="1"/>
                </p:cNvPicPr>
                <p:nvPr/>
              </p:nvPicPr>
              <p:blipFill>
                <a:blip r:embed="rId6"/>
                <a:stretch>
                  <a:fillRect/>
                </a:stretch>
              </p:blipFill>
              <p:spPr>
                <a:xfrm>
                  <a:off x="5259188" y="2402046"/>
                  <a:ext cx="1899568" cy="1899568"/>
                </a:xfrm>
                <a:prstGeom prst="rect">
                  <a:avLst/>
                </a:prstGeom>
              </p:spPr>
            </p:pic>
            <p:sp>
              <p:nvSpPr>
                <p:cNvPr id="23" name="ZoneTexte 22"/>
                <p:cNvSpPr txBox="1"/>
                <p:nvPr/>
              </p:nvSpPr>
              <p:spPr>
                <a:xfrm>
                  <a:off x="6294671" y="4041347"/>
                  <a:ext cx="842358" cy="262879"/>
                </a:xfrm>
                <a:prstGeom prst="rect">
                  <a:avLst/>
                </a:prstGeom>
                <a:noFill/>
              </p:spPr>
              <p:txBody>
                <a:bodyPr wrap="none" rtlCol="0">
                  <a:spAutoFit/>
                </a:bodyPr>
                <a:lstStyle/>
                <a:p>
                  <a:r>
                    <a:rPr lang="en-US" sz="900" dirty="0" smtClean="0">
                      <a:solidFill>
                        <a:schemeClr val="bg1"/>
                      </a:solidFill>
                    </a:rPr>
                    <a:t>1000 Km/s</a:t>
                  </a:r>
                  <a:endParaRPr lang="en-US" sz="900" dirty="0">
                    <a:solidFill>
                      <a:schemeClr val="bg1"/>
                    </a:solidFill>
                  </a:endParaRPr>
                </a:p>
              </p:txBody>
            </p:sp>
          </p:grpSp>
          <p:grpSp>
            <p:nvGrpSpPr>
              <p:cNvPr id="140" name="Grouper 139"/>
              <p:cNvGrpSpPr/>
              <p:nvPr/>
            </p:nvGrpSpPr>
            <p:grpSpPr>
              <a:xfrm>
                <a:off x="5260156" y="4314205"/>
                <a:ext cx="1899568" cy="1906868"/>
                <a:chOff x="1448238" y="4314205"/>
                <a:chExt cx="1899568" cy="1906868"/>
              </a:xfrm>
            </p:grpSpPr>
            <p:pic>
              <p:nvPicPr>
                <p:cNvPr id="16" name="Image 15"/>
                <p:cNvPicPr>
                  <a:picLocks noChangeAspect="1"/>
                </p:cNvPicPr>
                <p:nvPr/>
              </p:nvPicPr>
              <p:blipFill>
                <a:blip r:embed="rId7"/>
                <a:stretch>
                  <a:fillRect/>
                </a:stretch>
              </p:blipFill>
              <p:spPr>
                <a:xfrm>
                  <a:off x="1448238" y="4314205"/>
                  <a:ext cx="1899568" cy="1905598"/>
                </a:xfrm>
                <a:prstGeom prst="rect">
                  <a:avLst/>
                </a:prstGeom>
              </p:spPr>
            </p:pic>
            <p:sp>
              <p:nvSpPr>
                <p:cNvPr id="24" name="ZoneTexte 23"/>
                <p:cNvSpPr txBox="1"/>
                <p:nvPr/>
              </p:nvSpPr>
              <p:spPr>
                <a:xfrm>
                  <a:off x="2489410" y="5958194"/>
                  <a:ext cx="842358" cy="262879"/>
                </a:xfrm>
                <a:prstGeom prst="rect">
                  <a:avLst/>
                </a:prstGeom>
                <a:noFill/>
              </p:spPr>
              <p:txBody>
                <a:bodyPr wrap="none" rtlCol="0">
                  <a:spAutoFit/>
                </a:bodyPr>
                <a:lstStyle/>
                <a:p>
                  <a:r>
                    <a:rPr lang="en-US" sz="900" dirty="0" smtClean="0">
                      <a:solidFill>
                        <a:schemeClr val="bg1"/>
                      </a:solidFill>
                    </a:rPr>
                    <a:t>4000 Km/s</a:t>
                  </a:r>
                  <a:endParaRPr lang="en-US" sz="900" dirty="0">
                    <a:solidFill>
                      <a:schemeClr val="bg1"/>
                    </a:solidFill>
                  </a:endParaRPr>
                </a:p>
              </p:txBody>
            </p:sp>
          </p:grpSp>
          <p:grpSp>
            <p:nvGrpSpPr>
              <p:cNvPr id="139" name="Grouper 138"/>
              <p:cNvGrpSpPr/>
              <p:nvPr/>
            </p:nvGrpSpPr>
            <p:grpSpPr>
              <a:xfrm>
                <a:off x="1449927" y="4314205"/>
                <a:ext cx="1899568" cy="1899568"/>
                <a:chOff x="5259188" y="4314205"/>
                <a:chExt cx="1899568" cy="1899568"/>
              </a:xfrm>
            </p:grpSpPr>
            <p:pic>
              <p:nvPicPr>
                <p:cNvPr id="13" name="Image 12"/>
                <p:cNvPicPr>
                  <a:picLocks noChangeAspect="1"/>
                </p:cNvPicPr>
                <p:nvPr/>
              </p:nvPicPr>
              <p:blipFill>
                <a:blip r:embed="rId8"/>
                <a:stretch>
                  <a:fillRect/>
                </a:stretch>
              </p:blipFill>
              <p:spPr>
                <a:xfrm>
                  <a:off x="5259188" y="4314205"/>
                  <a:ext cx="1899568" cy="1899568"/>
                </a:xfrm>
                <a:prstGeom prst="rect">
                  <a:avLst/>
                </a:prstGeom>
              </p:spPr>
            </p:pic>
            <p:sp>
              <p:nvSpPr>
                <p:cNvPr id="26" name="ZoneTexte 25"/>
                <p:cNvSpPr txBox="1"/>
                <p:nvPr/>
              </p:nvSpPr>
              <p:spPr>
                <a:xfrm>
                  <a:off x="6300621" y="5946134"/>
                  <a:ext cx="842358" cy="262879"/>
                </a:xfrm>
                <a:prstGeom prst="rect">
                  <a:avLst/>
                </a:prstGeom>
                <a:noFill/>
              </p:spPr>
              <p:txBody>
                <a:bodyPr wrap="none" rtlCol="0">
                  <a:spAutoFit/>
                </a:bodyPr>
                <a:lstStyle/>
                <a:p>
                  <a:r>
                    <a:rPr lang="en-US" sz="900" dirty="0" smtClean="0">
                      <a:solidFill>
                        <a:schemeClr val="bg1"/>
                      </a:solidFill>
                    </a:rPr>
                    <a:t>2000 Km/s</a:t>
                  </a:r>
                  <a:endParaRPr lang="en-US" sz="900" dirty="0">
                    <a:solidFill>
                      <a:schemeClr val="bg1"/>
                    </a:solidFill>
                  </a:endParaRPr>
                </a:p>
              </p:txBody>
            </p:sp>
          </p:grpSp>
          <p:grpSp>
            <p:nvGrpSpPr>
              <p:cNvPr id="145" name="Grouper 144"/>
              <p:cNvGrpSpPr/>
              <p:nvPr/>
            </p:nvGrpSpPr>
            <p:grpSpPr>
              <a:xfrm>
                <a:off x="3354136" y="2396016"/>
                <a:ext cx="1899568" cy="1905598"/>
                <a:chOff x="3354136" y="2396016"/>
                <a:chExt cx="1899568" cy="1905598"/>
              </a:xfrm>
            </p:grpSpPr>
            <p:pic>
              <p:nvPicPr>
                <p:cNvPr id="6" name="Image 5"/>
                <p:cNvPicPr>
                  <a:picLocks noChangeAspect="1"/>
                </p:cNvPicPr>
                <p:nvPr/>
              </p:nvPicPr>
              <p:blipFill>
                <a:blip r:embed="rId9"/>
                <a:stretch>
                  <a:fillRect/>
                </a:stretch>
              </p:blipFill>
              <p:spPr>
                <a:xfrm>
                  <a:off x="3354136" y="2396016"/>
                  <a:ext cx="1899568" cy="1905598"/>
                </a:xfrm>
                <a:prstGeom prst="rect">
                  <a:avLst/>
                </a:prstGeom>
              </p:spPr>
            </p:pic>
            <p:sp>
              <p:nvSpPr>
                <p:cNvPr id="18" name="ZoneTexte 17"/>
                <p:cNvSpPr txBox="1"/>
                <p:nvPr/>
              </p:nvSpPr>
              <p:spPr>
                <a:xfrm>
                  <a:off x="4630082" y="4035974"/>
                  <a:ext cx="622080" cy="262879"/>
                </a:xfrm>
                <a:prstGeom prst="rect">
                  <a:avLst/>
                </a:prstGeom>
                <a:noFill/>
              </p:spPr>
              <p:txBody>
                <a:bodyPr wrap="none" rtlCol="0">
                  <a:spAutoFit/>
                </a:bodyPr>
                <a:lstStyle/>
                <a:p>
                  <a:r>
                    <a:rPr lang="en-US" sz="900" dirty="0" smtClean="0">
                      <a:solidFill>
                        <a:schemeClr val="bg1"/>
                      </a:solidFill>
                    </a:rPr>
                    <a:t>0 Km/s</a:t>
                  </a:r>
                  <a:endParaRPr lang="en-US" sz="900" dirty="0">
                    <a:solidFill>
                      <a:schemeClr val="bg1"/>
                    </a:solidFill>
                  </a:endParaRPr>
                </a:p>
              </p:txBody>
            </p:sp>
          </p:grpSp>
          <p:grpSp>
            <p:nvGrpSpPr>
              <p:cNvPr id="144" name="Grouper 143"/>
              <p:cNvGrpSpPr/>
              <p:nvPr/>
            </p:nvGrpSpPr>
            <p:grpSpPr>
              <a:xfrm>
                <a:off x="5259188" y="486543"/>
                <a:ext cx="1899568" cy="1899982"/>
                <a:chOff x="5259188" y="486543"/>
                <a:chExt cx="1899568" cy="1899982"/>
              </a:xfrm>
            </p:grpSpPr>
            <p:pic>
              <p:nvPicPr>
                <p:cNvPr id="8" name="Image 7"/>
                <p:cNvPicPr>
                  <a:picLocks noChangeAspect="1"/>
                </p:cNvPicPr>
                <p:nvPr/>
              </p:nvPicPr>
              <p:blipFill>
                <a:blip r:embed="rId10"/>
                <a:stretch>
                  <a:fillRect/>
                </a:stretch>
              </p:blipFill>
              <p:spPr>
                <a:xfrm>
                  <a:off x="5259188" y="486543"/>
                  <a:ext cx="1899568" cy="1899568"/>
                </a:xfrm>
                <a:prstGeom prst="rect">
                  <a:avLst/>
                </a:prstGeom>
              </p:spPr>
            </p:pic>
            <p:sp>
              <p:nvSpPr>
                <p:cNvPr id="20" name="ZoneTexte 19"/>
                <p:cNvSpPr txBox="1"/>
                <p:nvPr/>
              </p:nvSpPr>
              <p:spPr>
                <a:xfrm>
                  <a:off x="6250880" y="2123646"/>
                  <a:ext cx="886324" cy="262879"/>
                </a:xfrm>
                <a:prstGeom prst="rect">
                  <a:avLst/>
                </a:prstGeom>
                <a:noFill/>
              </p:spPr>
              <p:txBody>
                <a:bodyPr wrap="none" rtlCol="0">
                  <a:spAutoFit/>
                </a:bodyPr>
                <a:lstStyle/>
                <a:p>
                  <a:r>
                    <a:rPr lang="en-US" sz="900" dirty="0" smtClean="0">
                      <a:solidFill>
                        <a:schemeClr val="bg1"/>
                      </a:solidFill>
                    </a:rPr>
                    <a:t>-2000 Km/s</a:t>
                  </a:r>
                  <a:endParaRPr lang="en-US" sz="900" dirty="0">
                    <a:solidFill>
                      <a:schemeClr val="bg1"/>
                    </a:solidFill>
                  </a:endParaRPr>
                </a:p>
              </p:txBody>
            </p:sp>
          </p:grpSp>
          <p:grpSp>
            <p:nvGrpSpPr>
              <p:cNvPr id="143" name="Grouper 142"/>
              <p:cNvGrpSpPr/>
              <p:nvPr/>
            </p:nvGrpSpPr>
            <p:grpSpPr>
              <a:xfrm>
                <a:off x="3354692" y="485687"/>
                <a:ext cx="1893538" cy="1900838"/>
                <a:chOff x="3354692" y="485687"/>
                <a:chExt cx="1893538" cy="1900838"/>
              </a:xfrm>
            </p:grpSpPr>
            <p:pic>
              <p:nvPicPr>
                <p:cNvPr id="9" name="Image 8"/>
                <p:cNvPicPr>
                  <a:picLocks noChangeAspect="1"/>
                </p:cNvPicPr>
                <p:nvPr/>
              </p:nvPicPr>
              <p:blipFill>
                <a:blip r:embed="rId11"/>
                <a:stretch>
                  <a:fillRect/>
                </a:stretch>
              </p:blipFill>
              <p:spPr>
                <a:xfrm>
                  <a:off x="3354692" y="485687"/>
                  <a:ext cx="1893538" cy="1899568"/>
                </a:xfrm>
                <a:prstGeom prst="rect">
                  <a:avLst/>
                </a:prstGeom>
              </p:spPr>
            </p:pic>
            <p:sp>
              <p:nvSpPr>
                <p:cNvPr id="21" name="ZoneTexte 20"/>
                <p:cNvSpPr txBox="1"/>
                <p:nvPr/>
              </p:nvSpPr>
              <p:spPr>
                <a:xfrm>
                  <a:off x="4353223" y="2123646"/>
                  <a:ext cx="886324" cy="262879"/>
                </a:xfrm>
                <a:prstGeom prst="rect">
                  <a:avLst/>
                </a:prstGeom>
                <a:noFill/>
              </p:spPr>
              <p:txBody>
                <a:bodyPr wrap="none" rtlCol="0">
                  <a:spAutoFit/>
                </a:bodyPr>
                <a:lstStyle/>
                <a:p>
                  <a:r>
                    <a:rPr lang="en-US" sz="900" dirty="0" smtClean="0">
                      <a:solidFill>
                        <a:schemeClr val="bg1"/>
                      </a:solidFill>
                    </a:rPr>
                    <a:t>-3000 Km/s</a:t>
                  </a:r>
                  <a:endParaRPr lang="en-US" sz="900" dirty="0">
                    <a:solidFill>
                      <a:schemeClr val="bg1"/>
                    </a:solidFill>
                  </a:endParaRPr>
                </a:p>
              </p:txBody>
            </p:sp>
          </p:grpSp>
          <p:grpSp>
            <p:nvGrpSpPr>
              <p:cNvPr id="142" name="Grouper 141"/>
              <p:cNvGrpSpPr/>
              <p:nvPr/>
            </p:nvGrpSpPr>
            <p:grpSpPr>
              <a:xfrm>
                <a:off x="1454825" y="486543"/>
                <a:ext cx="1887507" cy="1900837"/>
                <a:chOff x="1454825" y="486543"/>
                <a:chExt cx="1887507" cy="1900837"/>
              </a:xfrm>
            </p:grpSpPr>
            <p:pic>
              <p:nvPicPr>
                <p:cNvPr id="10" name="Image 9"/>
                <p:cNvPicPr>
                  <a:picLocks noChangeAspect="1"/>
                </p:cNvPicPr>
                <p:nvPr/>
              </p:nvPicPr>
              <p:blipFill>
                <a:blip r:embed="rId12"/>
                <a:stretch>
                  <a:fillRect/>
                </a:stretch>
              </p:blipFill>
              <p:spPr>
                <a:xfrm>
                  <a:off x="1454825" y="486543"/>
                  <a:ext cx="1887507" cy="1899568"/>
                </a:xfrm>
                <a:prstGeom prst="rect">
                  <a:avLst/>
                </a:prstGeom>
              </p:spPr>
            </p:pic>
            <p:sp>
              <p:nvSpPr>
                <p:cNvPr id="22" name="ZoneTexte 21"/>
                <p:cNvSpPr txBox="1"/>
                <p:nvPr/>
              </p:nvSpPr>
              <p:spPr>
                <a:xfrm>
                  <a:off x="2436366" y="2124501"/>
                  <a:ext cx="886324" cy="262879"/>
                </a:xfrm>
                <a:prstGeom prst="rect">
                  <a:avLst/>
                </a:prstGeom>
                <a:noFill/>
              </p:spPr>
              <p:txBody>
                <a:bodyPr wrap="none" rtlCol="0">
                  <a:spAutoFit/>
                </a:bodyPr>
                <a:lstStyle/>
                <a:p>
                  <a:r>
                    <a:rPr lang="en-US" sz="900" dirty="0" smtClean="0">
                      <a:solidFill>
                        <a:schemeClr val="bg1"/>
                      </a:solidFill>
                    </a:rPr>
                    <a:t>-4000 Km/s</a:t>
                  </a:r>
                  <a:endParaRPr lang="en-US" sz="900" dirty="0">
                    <a:solidFill>
                      <a:schemeClr val="bg1"/>
                    </a:solidFill>
                  </a:endParaRPr>
                </a:p>
              </p:txBody>
            </p:sp>
          </p:grpSp>
          <p:grpSp>
            <p:nvGrpSpPr>
              <p:cNvPr id="146" name="Grouper 145"/>
              <p:cNvGrpSpPr/>
              <p:nvPr/>
            </p:nvGrpSpPr>
            <p:grpSpPr>
              <a:xfrm>
                <a:off x="3354692" y="4314205"/>
                <a:ext cx="1899568" cy="1900838"/>
                <a:chOff x="3354692" y="4314205"/>
                <a:chExt cx="1899568" cy="1900838"/>
              </a:xfrm>
            </p:grpSpPr>
            <p:pic>
              <p:nvPicPr>
                <p:cNvPr id="14" name="Image 13"/>
                <p:cNvPicPr>
                  <a:picLocks noChangeAspect="1"/>
                </p:cNvPicPr>
                <p:nvPr/>
              </p:nvPicPr>
              <p:blipFill>
                <a:blip r:embed="rId13"/>
                <a:stretch>
                  <a:fillRect/>
                </a:stretch>
              </p:blipFill>
              <p:spPr>
                <a:xfrm>
                  <a:off x="3354692" y="4314205"/>
                  <a:ext cx="1899568" cy="1899568"/>
                </a:xfrm>
                <a:prstGeom prst="rect">
                  <a:avLst/>
                </a:prstGeom>
              </p:spPr>
            </p:pic>
            <p:sp>
              <p:nvSpPr>
                <p:cNvPr id="25" name="ZoneTexte 24"/>
                <p:cNvSpPr txBox="1"/>
                <p:nvPr/>
              </p:nvSpPr>
              <p:spPr>
                <a:xfrm>
                  <a:off x="4397004" y="5952164"/>
                  <a:ext cx="842358" cy="262879"/>
                </a:xfrm>
                <a:prstGeom prst="rect">
                  <a:avLst/>
                </a:prstGeom>
                <a:noFill/>
              </p:spPr>
              <p:txBody>
                <a:bodyPr wrap="none" rtlCol="0">
                  <a:spAutoFit/>
                </a:bodyPr>
                <a:lstStyle/>
                <a:p>
                  <a:r>
                    <a:rPr lang="en-US" sz="900" dirty="0">
                      <a:solidFill>
                        <a:schemeClr val="bg1"/>
                      </a:solidFill>
                    </a:rPr>
                    <a:t>3</a:t>
                  </a:r>
                  <a:r>
                    <a:rPr lang="en-US" sz="900" dirty="0" smtClean="0">
                      <a:solidFill>
                        <a:schemeClr val="bg1"/>
                      </a:solidFill>
                    </a:rPr>
                    <a:t>000 Km/s</a:t>
                  </a:r>
                  <a:endParaRPr lang="en-US" sz="900" dirty="0">
                    <a:solidFill>
                      <a:schemeClr val="bg1"/>
                    </a:solidFill>
                  </a:endParaRPr>
                </a:p>
              </p:txBody>
            </p:sp>
          </p:grpSp>
        </p:grpSp>
        <p:cxnSp>
          <p:nvCxnSpPr>
            <p:cNvPr id="31" name="Connecteur droit 30"/>
            <p:cNvCxnSpPr/>
            <p:nvPr/>
          </p:nvCxnSpPr>
          <p:spPr>
            <a:xfrm flipV="1">
              <a:off x="3238044" y="724964"/>
              <a:ext cx="4799464" cy="1136"/>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41" name="Connecteur droit 40"/>
            <p:cNvCxnSpPr/>
            <p:nvPr/>
          </p:nvCxnSpPr>
          <p:spPr>
            <a:xfrm>
              <a:off x="8034453" y="726100"/>
              <a:ext cx="0" cy="4853403"/>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nvGrpSpPr>
            <p:cNvPr id="148" name="Grouper 147"/>
            <p:cNvGrpSpPr/>
            <p:nvPr/>
          </p:nvGrpSpPr>
          <p:grpSpPr>
            <a:xfrm>
              <a:off x="2851395" y="724240"/>
              <a:ext cx="416194" cy="4853403"/>
              <a:chOff x="992197" y="485687"/>
              <a:chExt cx="495273" cy="5739029"/>
            </a:xfrm>
          </p:grpSpPr>
          <p:sp>
            <p:nvSpPr>
              <p:cNvPr id="117" name="ZoneTexte 116"/>
              <p:cNvSpPr txBox="1"/>
              <p:nvPr/>
            </p:nvSpPr>
            <p:spPr>
              <a:xfrm rot="16200000">
                <a:off x="528733" y="3213143"/>
                <a:ext cx="1208582" cy="281654"/>
              </a:xfrm>
              <a:prstGeom prst="rect">
                <a:avLst/>
              </a:prstGeom>
              <a:noFill/>
            </p:spPr>
            <p:txBody>
              <a:bodyPr wrap="none" rtlCol="0">
                <a:spAutoFit/>
              </a:bodyPr>
              <a:lstStyle/>
              <a:p>
                <a:r>
                  <a:rPr lang="en-US" sz="1000" dirty="0" smtClean="0">
                    <a:solidFill>
                      <a:srgbClr val="000090"/>
                    </a:solidFill>
                  </a:rPr>
                  <a:t>milliarcseconds</a:t>
                </a:r>
                <a:endParaRPr lang="en-US" sz="1000" dirty="0">
                  <a:solidFill>
                    <a:srgbClr val="000090"/>
                  </a:solidFill>
                </a:endParaRPr>
              </a:p>
            </p:txBody>
          </p:sp>
          <p:cxnSp>
            <p:nvCxnSpPr>
              <p:cNvPr id="34" name="Connecteur droit 33"/>
              <p:cNvCxnSpPr/>
              <p:nvPr/>
            </p:nvCxnSpPr>
            <p:spPr>
              <a:xfrm>
                <a:off x="1454558" y="485687"/>
                <a:ext cx="0" cy="5739029"/>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sp>
            <p:nvSpPr>
              <p:cNvPr id="102" name="ZoneTexte 101"/>
              <p:cNvSpPr txBox="1"/>
              <p:nvPr/>
            </p:nvSpPr>
            <p:spPr>
              <a:xfrm>
                <a:off x="1189044" y="3226878"/>
                <a:ext cx="292825" cy="280405"/>
              </a:xfrm>
              <a:prstGeom prst="rect">
                <a:avLst/>
              </a:prstGeom>
              <a:noFill/>
            </p:spPr>
            <p:txBody>
              <a:bodyPr wrap="none" rtlCol="0">
                <a:spAutoFit/>
              </a:bodyPr>
              <a:lstStyle/>
              <a:p>
                <a:r>
                  <a:rPr lang="en-US" sz="1000" dirty="0" smtClean="0">
                    <a:solidFill>
                      <a:srgbClr val="000090"/>
                    </a:solidFill>
                  </a:rPr>
                  <a:t>0</a:t>
                </a:r>
                <a:endParaRPr lang="en-US" sz="1000" dirty="0">
                  <a:solidFill>
                    <a:srgbClr val="000090"/>
                  </a:solidFill>
                </a:endParaRPr>
              </a:p>
            </p:txBody>
          </p:sp>
          <p:sp>
            <p:nvSpPr>
              <p:cNvPr id="103" name="ZoneTexte 102"/>
              <p:cNvSpPr txBox="1"/>
              <p:nvPr/>
            </p:nvSpPr>
            <p:spPr>
              <a:xfrm>
                <a:off x="1185289" y="2552346"/>
                <a:ext cx="292825" cy="280405"/>
              </a:xfrm>
              <a:prstGeom prst="rect">
                <a:avLst/>
              </a:prstGeom>
              <a:noFill/>
            </p:spPr>
            <p:txBody>
              <a:bodyPr wrap="none" rtlCol="0">
                <a:spAutoFit/>
              </a:bodyPr>
              <a:lstStyle/>
              <a:p>
                <a:r>
                  <a:rPr lang="en-US" sz="1000" dirty="0">
                    <a:solidFill>
                      <a:srgbClr val="000090"/>
                    </a:solidFill>
                  </a:rPr>
                  <a:t>1</a:t>
                </a:r>
              </a:p>
            </p:txBody>
          </p:sp>
          <p:sp>
            <p:nvSpPr>
              <p:cNvPr id="104" name="ZoneTexte 103"/>
              <p:cNvSpPr txBox="1"/>
              <p:nvPr/>
            </p:nvSpPr>
            <p:spPr>
              <a:xfrm>
                <a:off x="1145793" y="3898198"/>
                <a:ext cx="341676" cy="280405"/>
              </a:xfrm>
              <a:prstGeom prst="rect">
                <a:avLst/>
              </a:prstGeom>
              <a:noFill/>
            </p:spPr>
            <p:txBody>
              <a:bodyPr wrap="none" rtlCol="0">
                <a:spAutoFit/>
              </a:bodyPr>
              <a:lstStyle/>
              <a:p>
                <a:r>
                  <a:rPr lang="en-US" sz="1000" dirty="0" smtClean="0">
                    <a:solidFill>
                      <a:srgbClr val="000090"/>
                    </a:solidFill>
                  </a:rPr>
                  <a:t>-1</a:t>
                </a:r>
                <a:endParaRPr lang="en-US" sz="1000" dirty="0">
                  <a:solidFill>
                    <a:srgbClr val="000090"/>
                  </a:solidFill>
                </a:endParaRPr>
              </a:p>
            </p:txBody>
          </p:sp>
          <p:grpSp>
            <p:nvGrpSpPr>
              <p:cNvPr id="106" name="Grouper 105"/>
              <p:cNvGrpSpPr/>
              <p:nvPr/>
            </p:nvGrpSpPr>
            <p:grpSpPr>
              <a:xfrm>
                <a:off x="1145794" y="659444"/>
                <a:ext cx="341676" cy="1626257"/>
                <a:chOff x="2482488" y="2509641"/>
                <a:chExt cx="341676" cy="1626257"/>
              </a:xfrm>
            </p:grpSpPr>
            <p:sp>
              <p:nvSpPr>
                <p:cNvPr id="107" name="ZoneTexte 106"/>
                <p:cNvSpPr txBox="1"/>
                <p:nvPr/>
              </p:nvSpPr>
              <p:spPr>
                <a:xfrm>
                  <a:off x="2525739" y="3184173"/>
                  <a:ext cx="292825" cy="280405"/>
                </a:xfrm>
                <a:prstGeom prst="rect">
                  <a:avLst/>
                </a:prstGeom>
                <a:noFill/>
              </p:spPr>
              <p:txBody>
                <a:bodyPr wrap="none" rtlCol="0">
                  <a:spAutoFit/>
                </a:bodyPr>
                <a:lstStyle/>
                <a:p>
                  <a:r>
                    <a:rPr lang="en-US" sz="1000" dirty="0" smtClean="0">
                      <a:solidFill>
                        <a:srgbClr val="000090"/>
                      </a:solidFill>
                    </a:rPr>
                    <a:t>0</a:t>
                  </a:r>
                  <a:endParaRPr lang="en-US" sz="1000" dirty="0">
                    <a:solidFill>
                      <a:srgbClr val="000090"/>
                    </a:solidFill>
                  </a:endParaRPr>
                </a:p>
              </p:txBody>
            </p:sp>
            <p:sp>
              <p:nvSpPr>
                <p:cNvPr id="108" name="ZoneTexte 107"/>
                <p:cNvSpPr txBox="1"/>
                <p:nvPr/>
              </p:nvSpPr>
              <p:spPr>
                <a:xfrm>
                  <a:off x="2521983" y="2509641"/>
                  <a:ext cx="292825" cy="280405"/>
                </a:xfrm>
                <a:prstGeom prst="rect">
                  <a:avLst/>
                </a:prstGeom>
                <a:noFill/>
              </p:spPr>
              <p:txBody>
                <a:bodyPr wrap="none" rtlCol="0">
                  <a:spAutoFit/>
                </a:bodyPr>
                <a:lstStyle/>
                <a:p>
                  <a:r>
                    <a:rPr lang="en-US" sz="1000" dirty="0">
                      <a:solidFill>
                        <a:srgbClr val="000090"/>
                      </a:solidFill>
                    </a:rPr>
                    <a:t>1</a:t>
                  </a:r>
                </a:p>
              </p:txBody>
            </p:sp>
            <p:sp>
              <p:nvSpPr>
                <p:cNvPr id="109" name="ZoneTexte 108"/>
                <p:cNvSpPr txBox="1"/>
                <p:nvPr/>
              </p:nvSpPr>
              <p:spPr>
                <a:xfrm>
                  <a:off x="2482488" y="3855493"/>
                  <a:ext cx="341676" cy="280405"/>
                </a:xfrm>
                <a:prstGeom prst="rect">
                  <a:avLst/>
                </a:prstGeom>
                <a:noFill/>
              </p:spPr>
              <p:txBody>
                <a:bodyPr wrap="none" rtlCol="0">
                  <a:spAutoFit/>
                </a:bodyPr>
                <a:lstStyle/>
                <a:p>
                  <a:r>
                    <a:rPr lang="en-US" sz="1000" dirty="0" smtClean="0">
                      <a:solidFill>
                        <a:srgbClr val="000090"/>
                      </a:solidFill>
                    </a:rPr>
                    <a:t>-1</a:t>
                  </a:r>
                  <a:endParaRPr lang="en-US" sz="1000" dirty="0">
                    <a:solidFill>
                      <a:srgbClr val="000090"/>
                    </a:solidFill>
                  </a:endParaRPr>
                </a:p>
              </p:txBody>
            </p:sp>
          </p:grpSp>
          <p:grpSp>
            <p:nvGrpSpPr>
              <p:cNvPr id="110" name="Grouper 109"/>
              <p:cNvGrpSpPr/>
              <p:nvPr/>
            </p:nvGrpSpPr>
            <p:grpSpPr>
              <a:xfrm>
                <a:off x="1145794" y="4449219"/>
                <a:ext cx="341676" cy="1626257"/>
                <a:chOff x="2482488" y="2509641"/>
                <a:chExt cx="341676" cy="1626257"/>
              </a:xfrm>
            </p:grpSpPr>
            <p:sp>
              <p:nvSpPr>
                <p:cNvPr id="111" name="ZoneTexte 110"/>
                <p:cNvSpPr txBox="1"/>
                <p:nvPr/>
              </p:nvSpPr>
              <p:spPr>
                <a:xfrm>
                  <a:off x="2525739" y="3184173"/>
                  <a:ext cx="292825" cy="280405"/>
                </a:xfrm>
                <a:prstGeom prst="rect">
                  <a:avLst/>
                </a:prstGeom>
                <a:noFill/>
              </p:spPr>
              <p:txBody>
                <a:bodyPr wrap="none" rtlCol="0">
                  <a:spAutoFit/>
                </a:bodyPr>
                <a:lstStyle/>
                <a:p>
                  <a:r>
                    <a:rPr lang="en-US" sz="1000" dirty="0" smtClean="0">
                      <a:solidFill>
                        <a:srgbClr val="000090"/>
                      </a:solidFill>
                    </a:rPr>
                    <a:t>0</a:t>
                  </a:r>
                  <a:endParaRPr lang="en-US" sz="1000" dirty="0">
                    <a:solidFill>
                      <a:srgbClr val="000090"/>
                    </a:solidFill>
                  </a:endParaRPr>
                </a:p>
              </p:txBody>
            </p:sp>
            <p:sp>
              <p:nvSpPr>
                <p:cNvPr id="112" name="ZoneTexte 111"/>
                <p:cNvSpPr txBox="1"/>
                <p:nvPr/>
              </p:nvSpPr>
              <p:spPr>
                <a:xfrm>
                  <a:off x="2521983" y="2509641"/>
                  <a:ext cx="292825" cy="280405"/>
                </a:xfrm>
                <a:prstGeom prst="rect">
                  <a:avLst/>
                </a:prstGeom>
                <a:noFill/>
              </p:spPr>
              <p:txBody>
                <a:bodyPr wrap="none" rtlCol="0">
                  <a:spAutoFit/>
                </a:bodyPr>
                <a:lstStyle/>
                <a:p>
                  <a:r>
                    <a:rPr lang="en-US" sz="1000" dirty="0">
                      <a:solidFill>
                        <a:srgbClr val="000090"/>
                      </a:solidFill>
                    </a:rPr>
                    <a:t>1</a:t>
                  </a:r>
                </a:p>
              </p:txBody>
            </p:sp>
            <p:sp>
              <p:nvSpPr>
                <p:cNvPr id="113" name="ZoneTexte 112"/>
                <p:cNvSpPr txBox="1"/>
                <p:nvPr/>
              </p:nvSpPr>
              <p:spPr>
                <a:xfrm>
                  <a:off x="2482488" y="3855493"/>
                  <a:ext cx="341676" cy="280405"/>
                </a:xfrm>
                <a:prstGeom prst="rect">
                  <a:avLst/>
                </a:prstGeom>
                <a:noFill/>
              </p:spPr>
              <p:txBody>
                <a:bodyPr wrap="none" rtlCol="0">
                  <a:spAutoFit/>
                </a:bodyPr>
                <a:lstStyle/>
                <a:p>
                  <a:r>
                    <a:rPr lang="en-US" sz="1000" dirty="0" smtClean="0">
                      <a:solidFill>
                        <a:srgbClr val="000090"/>
                      </a:solidFill>
                    </a:rPr>
                    <a:t>-1</a:t>
                  </a:r>
                  <a:endParaRPr lang="en-US" sz="1000" dirty="0">
                    <a:solidFill>
                      <a:srgbClr val="000090"/>
                    </a:solidFill>
                  </a:endParaRPr>
                </a:p>
              </p:txBody>
            </p:sp>
          </p:grpSp>
        </p:grpSp>
        <p:grpSp>
          <p:nvGrpSpPr>
            <p:cNvPr id="149" name="Grouper 148"/>
            <p:cNvGrpSpPr/>
            <p:nvPr/>
          </p:nvGrpSpPr>
          <p:grpSpPr>
            <a:xfrm>
              <a:off x="3229669" y="5567993"/>
              <a:ext cx="4799464" cy="352314"/>
              <a:chOff x="1447382" y="6213301"/>
              <a:chExt cx="5711374" cy="416602"/>
            </a:xfrm>
          </p:grpSpPr>
          <p:cxnSp>
            <p:nvCxnSpPr>
              <p:cNvPr id="30" name="Connecteur droit 29"/>
              <p:cNvCxnSpPr/>
              <p:nvPr/>
            </p:nvCxnSpPr>
            <p:spPr>
              <a:xfrm flipV="1">
                <a:off x="1447382" y="6213301"/>
                <a:ext cx="5711374" cy="1343"/>
              </a:xfrm>
              <a:prstGeom prst="line">
                <a:avLst/>
              </a:prstGeom>
              <a:ln>
                <a:solidFill>
                  <a:srgbClr val="000090"/>
                </a:solidFill>
              </a:ln>
            </p:spPr>
            <p:style>
              <a:lnRef idx="2">
                <a:schemeClr val="accent1"/>
              </a:lnRef>
              <a:fillRef idx="0">
                <a:schemeClr val="accent1"/>
              </a:fillRef>
              <a:effectRef idx="1">
                <a:schemeClr val="accent1"/>
              </a:effectRef>
              <a:fontRef idx="minor">
                <a:schemeClr val="tx1"/>
              </a:fontRef>
            </p:style>
          </p:cxnSp>
          <p:grpSp>
            <p:nvGrpSpPr>
              <p:cNvPr id="92" name="Grouper 91"/>
              <p:cNvGrpSpPr/>
              <p:nvPr/>
            </p:nvGrpSpPr>
            <p:grpSpPr>
              <a:xfrm>
                <a:off x="3474866" y="6229177"/>
                <a:ext cx="1665321" cy="280405"/>
                <a:chOff x="4832182" y="6185947"/>
                <a:chExt cx="1665321" cy="280405"/>
              </a:xfrm>
            </p:grpSpPr>
            <p:sp>
              <p:nvSpPr>
                <p:cNvPr id="89" name="ZoneTexte 88"/>
                <p:cNvSpPr txBox="1"/>
                <p:nvPr/>
              </p:nvSpPr>
              <p:spPr>
                <a:xfrm>
                  <a:off x="5538650" y="6185947"/>
                  <a:ext cx="292825" cy="280405"/>
                </a:xfrm>
                <a:prstGeom prst="rect">
                  <a:avLst/>
                </a:prstGeom>
                <a:noFill/>
              </p:spPr>
              <p:txBody>
                <a:bodyPr wrap="none" rtlCol="0">
                  <a:spAutoFit/>
                </a:bodyPr>
                <a:lstStyle/>
                <a:p>
                  <a:r>
                    <a:rPr lang="en-US" sz="1000" dirty="0" smtClean="0">
                      <a:solidFill>
                        <a:srgbClr val="000090"/>
                      </a:solidFill>
                    </a:rPr>
                    <a:t>0</a:t>
                  </a:r>
                  <a:endParaRPr lang="en-US" sz="1000" dirty="0">
                    <a:solidFill>
                      <a:srgbClr val="000090"/>
                    </a:solidFill>
                  </a:endParaRPr>
                </a:p>
              </p:txBody>
            </p:sp>
            <p:sp>
              <p:nvSpPr>
                <p:cNvPr id="90" name="ZoneTexte 89"/>
                <p:cNvSpPr txBox="1"/>
                <p:nvPr/>
              </p:nvSpPr>
              <p:spPr>
                <a:xfrm>
                  <a:off x="6204678" y="6185947"/>
                  <a:ext cx="292825" cy="280405"/>
                </a:xfrm>
                <a:prstGeom prst="rect">
                  <a:avLst/>
                </a:prstGeom>
                <a:noFill/>
              </p:spPr>
              <p:txBody>
                <a:bodyPr wrap="none" rtlCol="0">
                  <a:spAutoFit/>
                </a:bodyPr>
                <a:lstStyle/>
                <a:p>
                  <a:r>
                    <a:rPr lang="en-US" sz="1000" dirty="0">
                      <a:solidFill>
                        <a:srgbClr val="000090"/>
                      </a:solidFill>
                    </a:rPr>
                    <a:t>1</a:t>
                  </a:r>
                </a:p>
              </p:txBody>
            </p:sp>
            <p:sp>
              <p:nvSpPr>
                <p:cNvPr id="91" name="ZoneTexte 90"/>
                <p:cNvSpPr txBox="1"/>
                <p:nvPr/>
              </p:nvSpPr>
              <p:spPr>
                <a:xfrm>
                  <a:off x="4832182" y="6185947"/>
                  <a:ext cx="341676" cy="280405"/>
                </a:xfrm>
                <a:prstGeom prst="rect">
                  <a:avLst/>
                </a:prstGeom>
                <a:noFill/>
              </p:spPr>
              <p:txBody>
                <a:bodyPr wrap="none" rtlCol="0">
                  <a:spAutoFit/>
                </a:bodyPr>
                <a:lstStyle/>
                <a:p>
                  <a:r>
                    <a:rPr lang="en-US" sz="1000" dirty="0" smtClean="0">
                      <a:solidFill>
                        <a:srgbClr val="000090"/>
                      </a:solidFill>
                    </a:rPr>
                    <a:t>-1</a:t>
                  </a:r>
                  <a:endParaRPr lang="en-US" sz="1000" dirty="0">
                    <a:solidFill>
                      <a:srgbClr val="000090"/>
                    </a:solidFill>
                  </a:endParaRPr>
                </a:p>
              </p:txBody>
            </p:sp>
          </p:grpSp>
          <p:grpSp>
            <p:nvGrpSpPr>
              <p:cNvPr id="93" name="Grouper 92"/>
              <p:cNvGrpSpPr/>
              <p:nvPr/>
            </p:nvGrpSpPr>
            <p:grpSpPr>
              <a:xfrm>
                <a:off x="1576345" y="6229177"/>
                <a:ext cx="1665321" cy="280405"/>
                <a:chOff x="4832182" y="6185947"/>
                <a:chExt cx="1665321" cy="280405"/>
              </a:xfrm>
            </p:grpSpPr>
            <p:sp>
              <p:nvSpPr>
                <p:cNvPr id="94" name="ZoneTexte 93"/>
                <p:cNvSpPr txBox="1"/>
                <p:nvPr/>
              </p:nvSpPr>
              <p:spPr>
                <a:xfrm>
                  <a:off x="5538650" y="6185947"/>
                  <a:ext cx="292825" cy="280405"/>
                </a:xfrm>
                <a:prstGeom prst="rect">
                  <a:avLst/>
                </a:prstGeom>
                <a:noFill/>
              </p:spPr>
              <p:txBody>
                <a:bodyPr wrap="none" rtlCol="0">
                  <a:spAutoFit/>
                </a:bodyPr>
                <a:lstStyle/>
                <a:p>
                  <a:r>
                    <a:rPr lang="en-US" sz="1000" dirty="0" smtClean="0">
                      <a:solidFill>
                        <a:srgbClr val="000090"/>
                      </a:solidFill>
                    </a:rPr>
                    <a:t>0</a:t>
                  </a:r>
                  <a:endParaRPr lang="en-US" sz="1000" dirty="0">
                    <a:solidFill>
                      <a:srgbClr val="000090"/>
                    </a:solidFill>
                  </a:endParaRPr>
                </a:p>
              </p:txBody>
            </p:sp>
            <p:sp>
              <p:nvSpPr>
                <p:cNvPr id="95" name="ZoneTexte 94"/>
                <p:cNvSpPr txBox="1"/>
                <p:nvPr/>
              </p:nvSpPr>
              <p:spPr>
                <a:xfrm>
                  <a:off x="6204678" y="6185947"/>
                  <a:ext cx="292825" cy="280405"/>
                </a:xfrm>
                <a:prstGeom prst="rect">
                  <a:avLst/>
                </a:prstGeom>
                <a:noFill/>
              </p:spPr>
              <p:txBody>
                <a:bodyPr wrap="none" rtlCol="0">
                  <a:spAutoFit/>
                </a:bodyPr>
                <a:lstStyle/>
                <a:p>
                  <a:r>
                    <a:rPr lang="en-US" sz="1000" dirty="0">
                      <a:solidFill>
                        <a:srgbClr val="000090"/>
                      </a:solidFill>
                    </a:rPr>
                    <a:t>1</a:t>
                  </a:r>
                </a:p>
              </p:txBody>
            </p:sp>
            <p:sp>
              <p:nvSpPr>
                <p:cNvPr id="96" name="ZoneTexte 95"/>
                <p:cNvSpPr txBox="1"/>
                <p:nvPr/>
              </p:nvSpPr>
              <p:spPr>
                <a:xfrm>
                  <a:off x="4832182" y="6185947"/>
                  <a:ext cx="341676" cy="280405"/>
                </a:xfrm>
                <a:prstGeom prst="rect">
                  <a:avLst/>
                </a:prstGeom>
                <a:noFill/>
              </p:spPr>
              <p:txBody>
                <a:bodyPr wrap="none" rtlCol="0">
                  <a:spAutoFit/>
                </a:bodyPr>
                <a:lstStyle/>
                <a:p>
                  <a:r>
                    <a:rPr lang="en-US" sz="1000" dirty="0" smtClean="0">
                      <a:solidFill>
                        <a:srgbClr val="000090"/>
                      </a:solidFill>
                    </a:rPr>
                    <a:t>-1</a:t>
                  </a:r>
                  <a:endParaRPr lang="en-US" sz="1000" dirty="0">
                    <a:solidFill>
                      <a:srgbClr val="000090"/>
                    </a:solidFill>
                  </a:endParaRPr>
                </a:p>
              </p:txBody>
            </p:sp>
          </p:grpSp>
          <p:grpSp>
            <p:nvGrpSpPr>
              <p:cNvPr id="97" name="Grouper 96"/>
              <p:cNvGrpSpPr/>
              <p:nvPr/>
            </p:nvGrpSpPr>
            <p:grpSpPr>
              <a:xfrm>
                <a:off x="5370360" y="6229177"/>
                <a:ext cx="1665321" cy="280405"/>
                <a:chOff x="4832182" y="6185947"/>
                <a:chExt cx="1665321" cy="280405"/>
              </a:xfrm>
            </p:grpSpPr>
            <p:sp>
              <p:nvSpPr>
                <p:cNvPr id="98" name="ZoneTexte 97"/>
                <p:cNvSpPr txBox="1"/>
                <p:nvPr/>
              </p:nvSpPr>
              <p:spPr>
                <a:xfrm>
                  <a:off x="5538650" y="6185947"/>
                  <a:ext cx="292825" cy="280405"/>
                </a:xfrm>
                <a:prstGeom prst="rect">
                  <a:avLst/>
                </a:prstGeom>
                <a:noFill/>
              </p:spPr>
              <p:txBody>
                <a:bodyPr wrap="none" rtlCol="0">
                  <a:spAutoFit/>
                </a:bodyPr>
                <a:lstStyle/>
                <a:p>
                  <a:r>
                    <a:rPr lang="en-US" sz="1000" dirty="0" smtClean="0">
                      <a:solidFill>
                        <a:srgbClr val="000090"/>
                      </a:solidFill>
                    </a:rPr>
                    <a:t>0</a:t>
                  </a:r>
                  <a:endParaRPr lang="en-US" sz="1000" dirty="0">
                    <a:solidFill>
                      <a:srgbClr val="000090"/>
                    </a:solidFill>
                  </a:endParaRPr>
                </a:p>
              </p:txBody>
            </p:sp>
            <p:sp>
              <p:nvSpPr>
                <p:cNvPr id="99" name="ZoneTexte 98"/>
                <p:cNvSpPr txBox="1"/>
                <p:nvPr/>
              </p:nvSpPr>
              <p:spPr>
                <a:xfrm>
                  <a:off x="6204678" y="6185947"/>
                  <a:ext cx="292825" cy="280405"/>
                </a:xfrm>
                <a:prstGeom prst="rect">
                  <a:avLst/>
                </a:prstGeom>
                <a:noFill/>
              </p:spPr>
              <p:txBody>
                <a:bodyPr wrap="none" rtlCol="0">
                  <a:spAutoFit/>
                </a:bodyPr>
                <a:lstStyle/>
                <a:p>
                  <a:r>
                    <a:rPr lang="en-US" sz="1000" dirty="0">
                      <a:solidFill>
                        <a:srgbClr val="000090"/>
                      </a:solidFill>
                    </a:rPr>
                    <a:t>1</a:t>
                  </a:r>
                </a:p>
              </p:txBody>
            </p:sp>
            <p:sp>
              <p:nvSpPr>
                <p:cNvPr id="100" name="ZoneTexte 99"/>
                <p:cNvSpPr txBox="1"/>
                <p:nvPr/>
              </p:nvSpPr>
              <p:spPr>
                <a:xfrm>
                  <a:off x="4832182" y="6185947"/>
                  <a:ext cx="341676" cy="280405"/>
                </a:xfrm>
                <a:prstGeom prst="rect">
                  <a:avLst/>
                </a:prstGeom>
                <a:noFill/>
              </p:spPr>
              <p:txBody>
                <a:bodyPr wrap="none" rtlCol="0">
                  <a:spAutoFit/>
                </a:bodyPr>
                <a:lstStyle/>
                <a:p>
                  <a:r>
                    <a:rPr lang="en-US" sz="1000" dirty="0" smtClean="0">
                      <a:solidFill>
                        <a:srgbClr val="000090"/>
                      </a:solidFill>
                    </a:rPr>
                    <a:t>-1</a:t>
                  </a:r>
                  <a:endParaRPr lang="en-US" sz="1000" dirty="0">
                    <a:solidFill>
                      <a:srgbClr val="000090"/>
                    </a:solidFill>
                  </a:endParaRPr>
                </a:p>
              </p:txBody>
            </p:sp>
          </p:grpSp>
          <p:sp>
            <p:nvSpPr>
              <p:cNvPr id="116" name="ZoneTexte 115"/>
              <p:cNvSpPr txBox="1"/>
              <p:nvPr/>
            </p:nvSpPr>
            <p:spPr>
              <a:xfrm>
                <a:off x="3774316" y="6349499"/>
                <a:ext cx="1213966" cy="280404"/>
              </a:xfrm>
              <a:prstGeom prst="rect">
                <a:avLst/>
              </a:prstGeom>
              <a:noFill/>
            </p:spPr>
            <p:txBody>
              <a:bodyPr wrap="none" rtlCol="0">
                <a:spAutoFit/>
              </a:bodyPr>
              <a:lstStyle/>
              <a:p>
                <a:r>
                  <a:rPr lang="en-US" sz="1000" dirty="0" smtClean="0">
                    <a:solidFill>
                      <a:srgbClr val="000090"/>
                    </a:solidFill>
                  </a:rPr>
                  <a:t>milliarcseconds</a:t>
                </a:r>
                <a:endParaRPr lang="en-US" sz="1000" dirty="0">
                  <a:solidFill>
                    <a:srgbClr val="000090"/>
                  </a:solidFill>
                </a:endParaRPr>
              </a:p>
            </p:txBody>
          </p:sp>
        </p:grpSp>
        <p:sp>
          <p:nvSpPr>
            <p:cNvPr id="118" name="ZoneTexte 117"/>
            <p:cNvSpPr txBox="1"/>
            <p:nvPr/>
          </p:nvSpPr>
          <p:spPr>
            <a:xfrm>
              <a:off x="5419352" y="495422"/>
              <a:ext cx="478953" cy="237134"/>
            </a:xfrm>
            <a:prstGeom prst="rect">
              <a:avLst/>
            </a:prstGeom>
            <a:noFill/>
          </p:spPr>
          <p:txBody>
            <a:bodyPr wrap="none" rtlCol="0">
              <a:spAutoFit/>
            </a:bodyPr>
            <a:lstStyle/>
            <a:p>
              <a:r>
                <a:rPr lang="en-US" sz="1000" dirty="0" smtClean="0">
                  <a:solidFill>
                    <a:srgbClr val="000090"/>
                  </a:solidFill>
                </a:rPr>
                <a:t>North</a:t>
              </a:r>
              <a:endParaRPr lang="en-US" sz="1000" dirty="0">
                <a:solidFill>
                  <a:srgbClr val="000090"/>
                </a:solidFill>
              </a:endParaRPr>
            </a:p>
          </p:txBody>
        </p:sp>
        <p:sp>
          <p:nvSpPr>
            <p:cNvPr id="119" name="ZoneTexte 118"/>
            <p:cNvSpPr txBox="1"/>
            <p:nvPr/>
          </p:nvSpPr>
          <p:spPr>
            <a:xfrm rot="16200000">
              <a:off x="7940427" y="3028193"/>
              <a:ext cx="424986" cy="236683"/>
            </a:xfrm>
            <a:prstGeom prst="rect">
              <a:avLst/>
            </a:prstGeom>
            <a:noFill/>
          </p:spPr>
          <p:txBody>
            <a:bodyPr wrap="none" rtlCol="0">
              <a:spAutoFit/>
            </a:bodyPr>
            <a:lstStyle/>
            <a:p>
              <a:r>
                <a:rPr lang="en-US" sz="1000" dirty="0" smtClean="0">
                  <a:solidFill>
                    <a:srgbClr val="000090"/>
                  </a:solidFill>
                </a:rPr>
                <a:t>East</a:t>
              </a:r>
              <a:endParaRPr lang="en-US" sz="1000" dirty="0">
                <a:solidFill>
                  <a:srgbClr val="000090"/>
                </a:solidFill>
              </a:endParaRPr>
            </a:p>
          </p:txBody>
        </p:sp>
        <p:sp>
          <p:nvSpPr>
            <p:cNvPr id="17" name="ZoneTexte 16"/>
            <p:cNvSpPr txBox="1"/>
            <p:nvPr/>
          </p:nvSpPr>
          <p:spPr>
            <a:xfrm>
              <a:off x="2911250" y="273050"/>
              <a:ext cx="5360740" cy="296418"/>
            </a:xfrm>
            <a:prstGeom prst="rect">
              <a:avLst/>
            </a:prstGeom>
            <a:noFill/>
          </p:spPr>
          <p:txBody>
            <a:bodyPr wrap="square" rtlCol="0">
              <a:spAutoFit/>
            </a:bodyPr>
            <a:lstStyle/>
            <a:p>
              <a:pPr algn="ctr"/>
              <a:r>
                <a:rPr lang="fr-FR" sz="1400" i="1" dirty="0" smtClean="0">
                  <a:solidFill>
                    <a:srgbClr val="3366FF"/>
                  </a:solidFill>
                </a:rPr>
                <a:t>Distribution d’intensité de la BLR dans chaque canal spectral</a:t>
              </a:r>
              <a:endParaRPr lang="fr-FR" sz="1400" i="1" dirty="0">
                <a:solidFill>
                  <a:srgbClr val="3366FF"/>
                </a:solidFill>
              </a:endParaRPr>
            </a:p>
          </p:txBody>
        </p:sp>
      </p:grpSp>
    </p:spTree>
    <p:extLst>
      <p:ext uri="{BB962C8B-B14F-4D97-AF65-F5344CB8AC3E}">
        <p14:creationId xmlns:p14="http://schemas.microsoft.com/office/powerpoint/2010/main" xmlns="" val="3893825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performance of &lt;</a:t>
            </a:r>
            <a:r>
              <a:rPr lang="fr-FR" dirty="0"/>
              <a:t>|2DFT|</a:t>
            </a:r>
            <a:r>
              <a:rPr lang="fr-FR" baseline="30000" dirty="0"/>
              <a:t>2</a:t>
            </a:r>
            <a:r>
              <a:rPr lang="fr-FR" dirty="0"/>
              <a:t>&gt; </a:t>
            </a:r>
            <a:r>
              <a:rPr lang="fr-FR" dirty="0" err="1"/>
              <a:t>processing</a:t>
            </a:r>
            <a:endParaRPr lang="fr-FR" dirty="0"/>
          </a:p>
        </p:txBody>
      </p:sp>
      <p:pic>
        <p:nvPicPr>
          <p:cNvPr id="7" name="Espace réservé du contenu 6" descr="Capture d’écran 2013-09-27 à 00.32.42.pn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664" r="-275"/>
          <a:stretch/>
        </p:blipFill>
        <p:spPr>
          <a:xfrm>
            <a:off x="4036069" y="1295400"/>
            <a:ext cx="5067871" cy="4908550"/>
          </a:xfrm>
        </p:spPr>
      </p:pic>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10</a:t>
            </a:fld>
            <a:endParaRPr lang="en-US"/>
          </a:p>
        </p:txBody>
      </p:sp>
      <p:sp>
        <p:nvSpPr>
          <p:cNvPr id="8" name="ZoneTexte 7"/>
          <p:cNvSpPr txBox="1"/>
          <p:nvPr/>
        </p:nvSpPr>
        <p:spPr>
          <a:xfrm>
            <a:off x="823022" y="1988842"/>
            <a:ext cx="3045387" cy="646331"/>
          </a:xfrm>
          <a:prstGeom prst="rect">
            <a:avLst/>
          </a:prstGeom>
          <a:noFill/>
        </p:spPr>
        <p:txBody>
          <a:bodyPr wrap="none" rtlCol="0">
            <a:spAutoFit/>
          </a:bodyPr>
          <a:lstStyle/>
          <a:p>
            <a:r>
              <a:rPr lang="en-US" dirty="0" smtClean="0"/>
              <a:t>With AMBER and its current</a:t>
            </a:r>
          </a:p>
          <a:p>
            <a:r>
              <a:rPr lang="en-US" dirty="0" smtClean="0"/>
              <a:t>detector: Ron=11e</a:t>
            </a:r>
            <a:r>
              <a:rPr lang="en-US" baseline="30000" dirty="0" smtClean="0"/>
              <a:t>-</a:t>
            </a:r>
            <a:endParaRPr lang="en-US" dirty="0"/>
          </a:p>
        </p:txBody>
      </p:sp>
    </p:spTree>
    <p:extLst>
      <p:ext uri="{BB962C8B-B14F-4D97-AF65-F5344CB8AC3E}">
        <p14:creationId xmlns:p14="http://schemas.microsoft.com/office/powerpoint/2010/main" xmlns="" val="3642751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Optimizing spectro-interferometry for 2DFT</a:t>
            </a:r>
            <a:endParaRPr lang="en-US" dirty="0"/>
          </a:p>
        </p:txBody>
      </p:sp>
      <p:pic>
        <p:nvPicPr>
          <p:cNvPr id="7" name="Espace réservé du contenu 6" descr="fringesBrightHIP60172.tiff"/>
          <p:cNvPicPr>
            <a:picLocks noGrp="1" noChangeAspect="1"/>
          </p:cNvPicPr>
          <p:nvPr>
            <p:ph idx="1"/>
          </p:nvPr>
        </p:nvPicPr>
        <p:blipFill>
          <a:blip r:embed="rId3"/>
          <a:stretch>
            <a:fillRect/>
          </a:stretch>
        </p:blipFill>
        <p:spPr>
          <a:xfrm>
            <a:off x="1543051" y="1800225"/>
            <a:ext cx="1057275" cy="3898900"/>
          </a:xfrm>
        </p:spPr>
      </p:pic>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11</a:t>
            </a:fld>
            <a:endParaRPr lang="en-US"/>
          </a:p>
        </p:txBody>
      </p:sp>
      <p:pic>
        <p:nvPicPr>
          <p:cNvPr id="8" name="Image 7" descr="fringesMediumBD+032657.tiff"/>
          <p:cNvPicPr>
            <a:picLocks noChangeAspect="1"/>
          </p:cNvPicPr>
          <p:nvPr/>
        </p:nvPicPr>
        <p:blipFill>
          <a:blip r:embed="rId4"/>
          <a:stretch>
            <a:fillRect/>
          </a:stretch>
        </p:blipFill>
        <p:spPr>
          <a:xfrm>
            <a:off x="2900362" y="1816100"/>
            <a:ext cx="1128713" cy="3898900"/>
          </a:xfrm>
          <a:prstGeom prst="rect">
            <a:avLst/>
          </a:prstGeom>
        </p:spPr>
      </p:pic>
      <p:pic>
        <p:nvPicPr>
          <p:cNvPr id="9" name="Image 8" descr="fringesWeak3C273.tiff"/>
          <p:cNvPicPr>
            <a:picLocks noChangeAspect="1"/>
          </p:cNvPicPr>
          <p:nvPr/>
        </p:nvPicPr>
        <p:blipFill>
          <a:blip r:embed="rId5"/>
          <a:stretch>
            <a:fillRect/>
          </a:stretch>
        </p:blipFill>
        <p:spPr>
          <a:xfrm>
            <a:off x="4300537" y="1816100"/>
            <a:ext cx="1100138" cy="3898900"/>
          </a:xfrm>
          <a:prstGeom prst="rect">
            <a:avLst/>
          </a:prstGeom>
        </p:spPr>
      </p:pic>
      <p:pic>
        <p:nvPicPr>
          <p:cNvPr id="11" name="Image 10" descr="3C273Fringes.pdf"/>
          <p:cNvPicPr>
            <a:picLocks noChangeAspect="1"/>
          </p:cNvPicPr>
          <p:nvPr/>
        </p:nvPicPr>
        <p:blipFill>
          <a:blip r:embed="rId6"/>
          <a:stretch>
            <a:fillRect/>
          </a:stretch>
        </p:blipFill>
        <p:spPr>
          <a:xfrm>
            <a:off x="4753841" y="1143000"/>
            <a:ext cx="5961785" cy="6858000"/>
          </a:xfrm>
          <a:prstGeom prst="rect">
            <a:avLst/>
          </a:prstGeom>
        </p:spPr>
      </p:pic>
      <p:sp>
        <p:nvSpPr>
          <p:cNvPr id="10" name="ZoneTexte 9"/>
          <p:cNvSpPr txBox="1"/>
          <p:nvPr/>
        </p:nvSpPr>
        <p:spPr>
          <a:xfrm>
            <a:off x="1714500" y="5867400"/>
            <a:ext cx="601804" cy="369328"/>
          </a:xfrm>
          <a:prstGeom prst="rect">
            <a:avLst/>
          </a:prstGeom>
          <a:noFill/>
        </p:spPr>
        <p:txBody>
          <a:bodyPr wrap="none" lIns="91437" tIns="45718" rIns="91437" bIns="45718" rtlCol="0">
            <a:spAutoFit/>
          </a:bodyPr>
          <a:lstStyle/>
          <a:p>
            <a:r>
              <a:rPr lang="en-US" dirty="0" smtClean="0"/>
              <a:t>K=4</a:t>
            </a:r>
            <a:endParaRPr lang="en-US" dirty="0"/>
          </a:p>
        </p:txBody>
      </p:sp>
      <p:sp>
        <p:nvSpPr>
          <p:cNvPr id="12" name="ZoneTexte 11"/>
          <p:cNvSpPr txBox="1"/>
          <p:nvPr/>
        </p:nvSpPr>
        <p:spPr>
          <a:xfrm>
            <a:off x="3086101" y="5879068"/>
            <a:ext cx="794314" cy="369328"/>
          </a:xfrm>
          <a:prstGeom prst="rect">
            <a:avLst/>
          </a:prstGeom>
          <a:noFill/>
        </p:spPr>
        <p:txBody>
          <a:bodyPr wrap="none" lIns="91437" tIns="45718" rIns="91437" bIns="45718" rtlCol="0">
            <a:spAutoFit/>
          </a:bodyPr>
          <a:lstStyle/>
          <a:p>
            <a:r>
              <a:rPr lang="en-US" dirty="0" smtClean="0"/>
              <a:t>K=8.5</a:t>
            </a:r>
            <a:endParaRPr lang="en-US" dirty="0"/>
          </a:p>
        </p:txBody>
      </p:sp>
      <p:sp>
        <p:nvSpPr>
          <p:cNvPr id="13" name="ZoneTexte 12"/>
          <p:cNvSpPr txBox="1"/>
          <p:nvPr/>
        </p:nvSpPr>
        <p:spPr>
          <a:xfrm>
            <a:off x="4493487" y="5867400"/>
            <a:ext cx="730182" cy="369328"/>
          </a:xfrm>
          <a:prstGeom prst="rect">
            <a:avLst/>
          </a:prstGeom>
          <a:noFill/>
        </p:spPr>
        <p:txBody>
          <a:bodyPr wrap="none" lIns="91437" tIns="45718" rIns="91437" bIns="45718" rtlCol="0">
            <a:spAutoFit/>
          </a:bodyPr>
          <a:lstStyle/>
          <a:p>
            <a:r>
              <a:rPr lang="en-US" dirty="0" smtClean="0"/>
              <a:t>K=10</a:t>
            </a:r>
            <a:endParaRPr lang="en-US" dirty="0"/>
          </a:p>
        </p:txBody>
      </p:sp>
      <p:sp>
        <p:nvSpPr>
          <p:cNvPr id="3" name="Espace réservé de la date 2"/>
          <p:cNvSpPr>
            <a:spLocks noGrp="1"/>
          </p:cNvSpPr>
          <p:nvPr>
            <p:ph type="dt" sz="half" idx="10"/>
          </p:nvPr>
        </p:nvSpPr>
        <p:spPr/>
        <p:txBody>
          <a:bodyPr/>
          <a:lstStyle/>
          <a:p>
            <a:pPr>
              <a:defRPr/>
            </a:pPr>
            <a:r>
              <a:rPr lang="fr-FR" smtClean="0"/>
              <a:t>September 27, 2013</a:t>
            </a:r>
            <a:endParaRPr lang="en-US"/>
          </a:p>
        </p:txBody>
      </p:sp>
      <p:sp>
        <p:nvSpPr>
          <p:cNvPr id="4" name="Espace réservé du pied de page 3"/>
          <p:cNvSpPr>
            <a:spLocks noGrp="1"/>
          </p:cNvSpPr>
          <p:nvPr>
            <p:ph type="ftr" sz="quarter" idx="11"/>
          </p:nvPr>
        </p:nvSpPr>
        <p:spPr/>
        <p:txBody>
          <a:bodyPr/>
          <a:lstStyle/>
          <a:p>
            <a:pPr>
              <a:defRPr/>
            </a:pPr>
            <a:r>
              <a:rPr lang="fr-FR" smtClean="0"/>
              <a:t>OHP 2013                          R.G. Petrov:  "Limiting magnitudes in optical interferometry""</a:t>
            </a:r>
            <a:endParaRPr lang="en-US"/>
          </a:p>
        </p:txBody>
      </p:sp>
    </p:spTree>
    <p:extLst>
      <p:ext uri="{BB962C8B-B14F-4D97-AF65-F5344CB8AC3E}">
        <p14:creationId xmlns:p14="http://schemas.microsoft.com/office/powerpoint/2010/main" xmlns="" val="2448731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Saving pixels in spectro-interferometry</a:t>
            </a:r>
            <a:endParaRPr lang="fr-FR" dirty="0"/>
          </a:p>
        </p:txBody>
      </p:sp>
      <p:sp>
        <p:nvSpPr>
          <p:cNvPr id="3" name="Espace réservé du contenu 2"/>
          <p:cNvSpPr>
            <a:spLocks noGrp="1"/>
          </p:cNvSpPr>
          <p:nvPr>
            <p:ph idx="1"/>
          </p:nvPr>
        </p:nvSpPr>
        <p:spPr>
          <a:xfrm>
            <a:off x="514350" y="1555349"/>
            <a:ext cx="9258300" cy="4908550"/>
          </a:xfrm>
        </p:spPr>
        <p:txBody>
          <a:bodyPr/>
          <a:lstStyle/>
          <a:p>
            <a:endParaRPr lang="fr-FR"/>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12</a:t>
            </a:fld>
            <a:endParaRPr lang="en-US"/>
          </a:p>
        </p:txBody>
      </p:sp>
      <p:pic>
        <p:nvPicPr>
          <p:cNvPr id="7" name="Image 6" descr="OASIS_fringe_peaks.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1013" y="1511572"/>
            <a:ext cx="5479965" cy="5013772"/>
          </a:xfrm>
          <a:prstGeom prst="rect">
            <a:avLst/>
          </a:prstGeom>
        </p:spPr>
      </p:pic>
      <p:pic>
        <p:nvPicPr>
          <p:cNvPr id="8" name="Image 7" descr="Capture d’écran 2013-09-26 à 23.21.05.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19336" y="4178002"/>
            <a:ext cx="2488660" cy="2307667"/>
          </a:xfrm>
          <a:prstGeom prst="rect">
            <a:avLst/>
          </a:prstGeom>
        </p:spPr>
      </p:pic>
      <p:pic>
        <p:nvPicPr>
          <p:cNvPr id="9" name="Image 8" descr="Capture d’écran 2013-09-26 à 23.20.02.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33832" y="1789955"/>
            <a:ext cx="1418181" cy="2217185"/>
          </a:xfrm>
          <a:prstGeom prst="rect">
            <a:avLst/>
          </a:prstGeom>
        </p:spPr>
      </p:pic>
      <p:pic>
        <p:nvPicPr>
          <p:cNvPr id="10" name="Image 9" descr="Capture d’écran 2013-09-26 à 23.18.15.png"/>
          <p:cNvPicPr>
            <a:picLocks noChangeAspect="1"/>
          </p:cNvPicPr>
          <p:nvPr/>
        </p:nvPicPr>
        <p:blipFill rotWithShape="1">
          <a:blip r:embed="rId5">
            <a:extLst>
              <a:ext uri="{28A0092B-C50C-407E-A947-70E740481C1C}">
                <a14:useLocalDpi xmlns:a14="http://schemas.microsoft.com/office/drawing/2010/main" xmlns="" val="0"/>
              </a:ext>
            </a:extLst>
          </a:blip>
          <a:srcRect l="42397" t="1175" r="27963" b="47504"/>
          <a:stretch/>
        </p:blipFill>
        <p:spPr>
          <a:xfrm>
            <a:off x="6871692" y="2028980"/>
            <a:ext cx="963488" cy="1668233"/>
          </a:xfrm>
          <a:prstGeom prst="rect">
            <a:avLst/>
          </a:prstGeom>
        </p:spPr>
      </p:pic>
      <p:pic>
        <p:nvPicPr>
          <p:cNvPr id="11" name="Image 10" descr="Capture d’écran 2013-09-26 à 23.19.12.png"/>
          <p:cNvPicPr>
            <a:picLocks noChangeAspect="1"/>
          </p:cNvPicPr>
          <p:nvPr/>
        </p:nvPicPr>
        <p:blipFill rotWithShape="1">
          <a:blip r:embed="rId6">
            <a:extLst>
              <a:ext uri="{28A0092B-C50C-407E-A947-70E740481C1C}">
                <a14:useLocalDpi xmlns:a14="http://schemas.microsoft.com/office/drawing/2010/main" xmlns="" val="0"/>
              </a:ext>
            </a:extLst>
          </a:blip>
          <a:srcRect l="49394" t="2854" r="44051" b="3633"/>
          <a:stretch/>
        </p:blipFill>
        <p:spPr>
          <a:xfrm>
            <a:off x="7915842" y="1789955"/>
            <a:ext cx="385367" cy="2217185"/>
          </a:xfrm>
          <a:prstGeom prst="rect">
            <a:avLst/>
          </a:prstGeom>
        </p:spPr>
      </p:pic>
      <p:sp>
        <p:nvSpPr>
          <p:cNvPr id="12" name="ZoneTexte 11"/>
          <p:cNvSpPr txBox="1"/>
          <p:nvPr/>
        </p:nvSpPr>
        <p:spPr>
          <a:xfrm>
            <a:off x="870812" y="1268760"/>
            <a:ext cx="1968432" cy="369332"/>
          </a:xfrm>
          <a:prstGeom prst="rect">
            <a:avLst/>
          </a:prstGeom>
          <a:noFill/>
        </p:spPr>
        <p:txBody>
          <a:bodyPr wrap="none" rtlCol="0">
            <a:spAutoFit/>
          </a:bodyPr>
          <a:lstStyle/>
          <a:p>
            <a:r>
              <a:rPr lang="en-US" dirty="0" smtClean="0"/>
              <a:t>32 pixels/channel</a:t>
            </a:r>
            <a:endParaRPr lang="en-US" dirty="0"/>
          </a:p>
        </p:txBody>
      </p:sp>
      <p:sp>
        <p:nvSpPr>
          <p:cNvPr id="13" name="ZoneTexte 12"/>
          <p:cNvSpPr txBox="1"/>
          <p:nvPr/>
        </p:nvSpPr>
        <p:spPr>
          <a:xfrm>
            <a:off x="3991372" y="1259468"/>
            <a:ext cx="1968432" cy="369332"/>
          </a:xfrm>
          <a:prstGeom prst="rect">
            <a:avLst/>
          </a:prstGeom>
          <a:noFill/>
        </p:spPr>
        <p:txBody>
          <a:bodyPr wrap="none" rtlCol="0">
            <a:spAutoFit/>
          </a:bodyPr>
          <a:lstStyle/>
          <a:p>
            <a:r>
              <a:rPr lang="en-US" dirty="0"/>
              <a:t>1</a:t>
            </a:r>
            <a:r>
              <a:rPr lang="en-US" dirty="0" smtClean="0"/>
              <a:t>2 pixels/channel</a:t>
            </a:r>
            <a:endParaRPr lang="en-US" dirty="0"/>
          </a:p>
        </p:txBody>
      </p:sp>
      <p:sp>
        <p:nvSpPr>
          <p:cNvPr id="14" name="ZoneTexte 13"/>
          <p:cNvSpPr txBox="1"/>
          <p:nvPr/>
        </p:nvSpPr>
        <p:spPr>
          <a:xfrm>
            <a:off x="7303740" y="1259468"/>
            <a:ext cx="1840054" cy="369332"/>
          </a:xfrm>
          <a:prstGeom prst="rect">
            <a:avLst/>
          </a:prstGeom>
          <a:noFill/>
        </p:spPr>
        <p:txBody>
          <a:bodyPr wrap="none" rtlCol="0">
            <a:spAutoFit/>
          </a:bodyPr>
          <a:lstStyle/>
          <a:p>
            <a:r>
              <a:rPr lang="en-US" dirty="0"/>
              <a:t>4</a:t>
            </a:r>
            <a:r>
              <a:rPr lang="en-US" dirty="0" smtClean="0"/>
              <a:t> pixels/channel</a:t>
            </a:r>
            <a:endParaRPr lang="en-US" dirty="0"/>
          </a:p>
        </p:txBody>
      </p:sp>
    </p:spTree>
    <p:extLst>
      <p:ext uri="{BB962C8B-B14F-4D97-AF65-F5344CB8AC3E}">
        <p14:creationId xmlns:p14="http://schemas.microsoft.com/office/powerpoint/2010/main" xmlns="" val="1565326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r>
              <a:rPr lang="en-US" dirty="0" smtClean="0"/>
              <a:t>performance of &lt;|2DFT|</a:t>
            </a:r>
            <a:r>
              <a:rPr lang="en-US" baseline="30000" dirty="0" smtClean="0"/>
              <a:t>2</a:t>
            </a:r>
            <a:r>
              <a:rPr lang="en-US" dirty="0" smtClean="0"/>
              <a:t>&gt; processing</a:t>
            </a:r>
            <a:endParaRPr lang="en-US" dirty="0"/>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13</a:t>
            </a:fld>
            <a:endParaRPr lang="en-US"/>
          </a:p>
        </p:txBody>
      </p:sp>
      <p:sp>
        <p:nvSpPr>
          <p:cNvPr id="3" name="Espace réservé du contenu 2"/>
          <p:cNvSpPr>
            <a:spLocks noGrp="1"/>
          </p:cNvSpPr>
          <p:nvPr>
            <p:ph idx="1"/>
          </p:nvPr>
        </p:nvSpPr>
        <p:spPr>
          <a:xfrm>
            <a:off x="514350" y="1295400"/>
            <a:ext cx="4197102" cy="4908550"/>
          </a:xfrm>
        </p:spPr>
        <p:txBody>
          <a:bodyPr/>
          <a:lstStyle/>
          <a:p>
            <a:r>
              <a:rPr lang="en-US" sz="2000" dirty="0" smtClean="0">
                <a:solidFill>
                  <a:schemeClr val="tx1"/>
                </a:solidFill>
              </a:rPr>
              <a:t>1: current standard AMBER processing, MR=1500</a:t>
            </a:r>
          </a:p>
          <a:p>
            <a:endParaRPr lang="en-US" sz="2000" dirty="0" smtClean="0">
              <a:solidFill>
                <a:schemeClr val="tx1"/>
              </a:solidFill>
            </a:endParaRPr>
          </a:p>
          <a:p>
            <a:r>
              <a:rPr lang="en-US" sz="2000" dirty="0" smtClean="0">
                <a:solidFill>
                  <a:schemeClr val="tx1"/>
                </a:solidFill>
              </a:rPr>
              <a:t>2: &lt;|2DFT|</a:t>
            </a:r>
            <a:r>
              <a:rPr lang="en-US" sz="2000" baseline="30000" dirty="0" smtClean="0">
                <a:solidFill>
                  <a:schemeClr val="tx1"/>
                </a:solidFill>
              </a:rPr>
              <a:t>2</a:t>
            </a:r>
            <a:r>
              <a:rPr lang="en-US" sz="2000" dirty="0" smtClean="0">
                <a:solidFill>
                  <a:schemeClr val="tx1"/>
                </a:solidFill>
              </a:rPr>
              <a:t>&gt;  processing with current AMBER</a:t>
            </a:r>
          </a:p>
          <a:p>
            <a:endParaRPr lang="en-US" sz="2000" dirty="0" smtClean="0">
              <a:solidFill>
                <a:schemeClr val="tx1"/>
              </a:solidFill>
            </a:endParaRPr>
          </a:p>
          <a:p>
            <a:r>
              <a:rPr lang="en-US" sz="2000" dirty="0" smtClean="0">
                <a:solidFill>
                  <a:schemeClr val="tx1"/>
                </a:solidFill>
              </a:rPr>
              <a:t>3: &lt;|2DFT|</a:t>
            </a:r>
            <a:r>
              <a:rPr lang="en-US" sz="2000" baseline="30000" dirty="0" smtClean="0">
                <a:solidFill>
                  <a:schemeClr val="tx1"/>
                </a:solidFill>
              </a:rPr>
              <a:t>2</a:t>
            </a:r>
            <a:r>
              <a:rPr lang="en-US" sz="2000" dirty="0" smtClean="0">
                <a:solidFill>
                  <a:schemeClr val="tx1"/>
                </a:solidFill>
              </a:rPr>
              <a:t>&gt;  processing with improved AMBER but current detector (11e</a:t>
            </a:r>
            <a:r>
              <a:rPr lang="en-US" sz="2000" baseline="30000" dirty="0" smtClean="0">
                <a:solidFill>
                  <a:schemeClr val="tx1"/>
                </a:solidFill>
              </a:rPr>
              <a:t>-</a:t>
            </a:r>
            <a:r>
              <a:rPr lang="en-US" sz="2000" dirty="0" smtClean="0">
                <a:solidFill>
                  <a:schemeClr val="tx1"/>
                </a:solidFill>
              </a:rPr>
              <a:t>)</a:t>
            </a:r>
          </a:p>
          <a:p>
            <a:endParaRPr lang="en-US" sz="2000" dirty="0" smtClean="0">
              <a:solidFill>
                <a:schemeClr val="tx1"/>
              </a:solidFill>
            </a:endParaRPr>
          </a:p>
          <a:p>
            <a:r>
              <a:rPr lang="en-US" sz="2000" dirty="0" smtClean="0">
                <a:solidFill>
                  <a:schemeClr val="tx1"/>
                </a:solidFill>
              </a:rPr>
              <a:t>4: &lt;|2DFT|</a:t>
            </a:r>
            <a:r>
              <a:rPr lang="en-US" sz="2000" baseline="30000" dirty="0" smtClean="0">
                <a:solidFill>
                  <a:schemeClr val="tx1"/>
                </a:solidFill>
              </a:rPr>
              <a:t>2</a:t>
            </a:r>
            <a:r>
              <a:rPr lang="en-US" sz="2000" dirty="0" smtClean="0">
                <a:solidFill>
                  <a:schemeClr val="tx1"/>
                </a:solidFill>
              </a:rPr>
              <a:t>&gt;  processing with new instrument and SELEX detector (3e</a:t>
            </a:r>
            <a:r>
              <a:rPr lang="en-US" sz="2000" baseline="30000" dirty="0" smtClean="0">
                <a:solidFill>
                  <a:schemeClr val="tx1"/>
                </a:solidFill>
              </a:rPr>
              <a:t>-</a:t>
            </a:r>
            <a:r>
              <a:rPr lang="en-US" sz="2000" dirty="0" smtClean="0">
                <a:solidFill>
                  <a:schemeClr val="tx1"/>
                </a:solidFill>
              </a:rPr>
              <a:t>)</a:t>
            </a:r>
            <a:endParaRPr lang="en-US" sz="2000" dirty="0">
              <a:solidFill>
                <a:schemeClr val="tx1"/>
              </a:solidFill>
            </a:endParaRPr>
          </a:p>
        </p:txBody>
      </p:sp>
      <p:pic>
        <p:nvPicPr>
          <p:cNvPr id="9" name="Espace réservé du contenu 6" descr="Capture d’écran 2013-09-27 à 01.10.21.png"/>
          <p:cNvPicPr>
            <a:picLocks noChangeAspect="1"/>
          </p:cNvPicPr>
          <p:nvPr/>
        </p:nvPicPr>
        <p:blipFill rotWithShape="1">
          <a:blip r:embed="rId2">
            <a:extLst>
              <a:ext uri="{28A0092B-C50C-407E-A947-70E740481C1C}">
                <a14:useLocalDpi xmlns:a14="http://schemas.microsoft.com/office/drawing/2010/main" xmlns="" val="0"/>
              </a:ext>
            </a:extLst>
          </a:blip>
          <a:srcRect l="-6" r="138"/>
          <a:stretch/>
        </p:blipFill>
        <p:spPr bwMode="auto">
          <a:xfrm>
            <a:off x="4792338" y="1295400"/>
            <a:ext cx="5175699" cy="4908550"/>
          </a:xfrm>
          <a:prstGeom prst="rect">
            <a:avLst/>
          </a:prstGeom>
          <a:noFill/>
          <a:ln w="9525">
            <a:noFill/>
            <a:miter lim="800000"/>
            <a:headEnd/>
            <a:tailEnd/>
          </a:ln>
        </p:spPr>
      </p:pic>
      <p:sp>
        <p:nvSpPr>
          <p:cNvPr id="10" name="ZoneTexte 9"/>
          <p:cNvSpPr txBox="1"/>
          <p:nvPr/>
        </p:nvSpPr>
        <p:spPr>
          <a:xfrm>
            <a:off x="7134712" y="3645024"/>
            <a:ext cx="313044" cy="369332"/>
          </a:xfrm>
          <a:prstGeom prst="rect">
            <a:avLst/>
          </a:prstGeom>
          <a:noFill/>
        </p:spPr>
        <p:txBody>
          <a:bodyPr wrap="none" rtlCol="0">
            <a:spAutoFit/>
          </a:bodyPr>
          <a:lstStyle/>
          <a:p>
            <a:r>
              <a:rPr lang="en-US" dirty="0" smtClean="0"/>
              <a:t>1</a:t>
            </a:r>
            <a:endParaRPr lang="en-US" dirty="0"/>
          </a:p>
        </p:txBody>
      </p:sp>
      <p:sp>
        <p:nvSpPr>
          <p:cNvPr id="11" name="ZoneTexte 10"/>
          <p:cNvSpPr txBox="1"/>
          <p:nvPr/>
        </p:nvSpPr>
        <p:spPr>
          <a:xfrm>
            <a:off x="7807796" y="3861048"/>
            <a:ext cx="313044" cy="369332"/>
          </a:xfrm>
          <a:prstGeom prst="rect">
            <a:avLst/>
          </a:prstGeom>
          <a:noFill/>
        </p:spPr>
        <p:txBody>
          <a:bodyPr wrap="none" rtlCol="0">
            <a:spAutoFit/>
          </a:bodyPr>
          <a:lstStyle/>
          <a:p>
            <a:r>
              <a:rPr lang="en-US" dirty="0" smtClean="0"/>
              <a:t>2</a:t>
            </a:r>
            <a:endParaRPr lang="en-US" dirty="0"/>
          </a:p>
        </p:txBody>
      </p:sp>
      <p:sp>
        <p:nvSpPr>
          <p:cNvPr id="12" name="ZoneTexte 11"/>
          <p:cNvSpPr txBox="1"/>
          <p:nvPr/>
        </p:nvSpPr>
        <p:spPr>
          <a:xfrm>
            <a:off x="8574872" y="4014356"/>
            <a:ext cx="313044" cy="369332"/>
          </a:xfrm>
          <a:prstGeom prst="rect">
            <a:avLst/>
          </a:prstGeom>
          <a:noFill/>
        </p:spPr>
        <p:txBody>
          <a:bodyPr wrap="none" rtlCol="0">
            <a:spAutoFit/>
          </a:bodyPr>
          <a:lstStyle/>
          <a:p>
            <a:r>
              <a:rPr lang="en-US" dirty="0" smtClean="0"/>
              <a:t>3</a:t>
            </a:r>
            <a:endParaRPr lang="en-US" dirty="0"/>
          </a:p>
        </p:txBody>
      </p:sp>
      <p:sp>
        <p:nvSpPr>
          <p:cNvPr id="13" name="ZoneTexte 12"/>
          <p:cNvSpPr txBox="1"/>
          <p:nvPr/>
        </p:nvSpPr>
        <p:spPr>
          <a:xfrm>
            <a:off x="8599885" y="3501008"/>
            <a:ext cx="313044" cy="369332"/>
          </a:xfrm>
          <a:prstGeom prst="rect">
            <a:avLst/>
          </a:prstGeom>
          <a:noFill/>
        </p:spPr>
        <p:txBody>
          <a:bodyPr wrap="none" rtlCol="0">
            <a:spAutoFit/>
          </a:bodyPr>
          <a:lstStyle/>
          <a:p>
            <a:r>
              <a:rPr lang="en-US" dirty="0" smtClean="0"/>
              <a:t>4</a:t>
            </a:r>
            <a:endParaRPr lang="en-US" dirty="0"/>
          </a:p>
        </p:txBody>
      </p:sp>
    </p:spTree>
    <p:extLst>
      <p:ext uri="{BB962C8B-B14F-4D97-AF65-F5344CB8AC3E}">
        <p14:creationId xmlns:p14="http://schemas.microsoft.com/office/powerpoint/2010/main" xmlns="" val="98516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 </a:t>
            </a:r>
            <a:r>
              <a:rPr lang="fr-FR" dirty="0" err="1" smtClean="0"/>
              <a:t>observing</a:t>
            </a:r>
            <a:r>
              <a:rPr lang="fr-FR" dirty="0" smtClean="0"/>
              <a:t> program for </a:t>
            </a:r>
            <a:r>
              <a:rPr lang="fr-FR" dirty="0" err="1" smtClean="0"/>
              <a:t>high</a:t>
            </a:r>
            <a:r>
              <a:rPr lang="fr-FR" dirty="0" smtClean="0"/>
              <a:t> magnitudes</a:t>
            </a:r>
            <a:endParaRPr lang="fr-FR" dirty="0"/>
          </a:p>
        </p:txBody>
      </p:sp>
      <p:pic>
        <p:nvPicPr>
          <p:cNvPr id="7" name="Espace réservé du contenu 6" descr="Capture d’écran 2013-09-27 à 02.04.07.png"/>
          <p:cNvPicPr>
            <a:picLocks noGrp="1" noChangeAspect="1"/>
          </p:cNvPicPr>
          <p:nvPr>
            <p:ph idx="1"/>
          </p:nvPr>
        </p:nvPicPr>
        <p:blipFill rotWithShape="1">
          <a:blip r:embed="rId2">
            <a:extLst>
              <a:ext uri="{28A0092B-C50C-407E-A947-70E740481C1C}">
                <a14:useLocalDpi xmlns:a14="http://schemas.microsoft.com/office/drawing/2010/main" xmlns="" val="0"/>
              </a:ext>
            </a:extLst>
          </a:blip>
          <a:srcRect l="168" r="74"/>
          <a:stretch/>
        </p:blipFill>
        <p:spPr>
          <a:xfrm>
            <a:off x="5215508" y="1112738"/>
            <a:ext cx="4852217" cy="4908550"/>
          </a:xfrm>
        </p:spPr>
      </p:pic>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14</a:t>
            </a:fld>
            <a:endParaRPr lang="en-US"/>
          </a:p>
        </p:txBody>
      </p:sp>
      <p:pic>
        <p:nvPicPr>
          <p:cNvPr id="8" name="Image 7" descr="Capture d’écran 2013-09-27 à 02.09.30.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52733" y="1112738"/>
            <a:ext cx="4931328" cy="4908550"/>
          </a:xfrm>
          <a:prstGeom prst="rect">
            <a:avLst/>
          </a:prstGeom>
        </p:spPr>
      </p:pic>
      <p:sp>
        <p:nvSpPr>
          <p:cNvPr id="9" name="ZoneTexte 8"/>
          <p:cNvSpPr txBox="1"/>
          <p:nvPr/>
        </p:nvSpPr>
        <p:spPr>
          <a:xfrm>
            <a:off x="318965" y="1916833"/>
            <a:ext cx="4608512" cy="2585323"/>
          </a:xfrm>
          <a:prstGeom prst="rect">
            <a:avLst/>
          </a:prstGeom>
          <a:noFill/>
        </p:spPr>
        <p:txBody>
          <a:bodyPr wrap="square" rtlCol="0">
            <a:spAutoFit/>
          </a:bodyPr>
          <a:lstStyle/>
          <a:p>
            <a:r>
              <a:rPr lang="en-US" dirty="0" smtClean="0"/>
              <a:t>X  : differential phase from </a:t>
            </a:r>
            <a:r>
              <a:rPr lang="en-US" dirty="0" err="1" smtClean="0"/>
              <a:t>R</a:t>
            </a:r>
            <a:r>
              <a:rPr lang="en-US" baseline="-25000" dirty="0" err="1" smtClean="0"/>
              <a:t>in</a:t>
            </a:r>
            <a:r>
              <a:rPr lang="en-US" dirty="0" smtClean="0"/>
              <a:t> diameter</a:t>
            </a:r>
          </a:p>
          <a:p>
            <a:r>
              <a:rPr lang="en-US" dirty="0"/>
              <a:t> </a:t>
            </a:r>
            <a:r>
              <a:rPr lang="en-US" dirty="0" smtClean="0"/>
              <a:t>(IR reverberation mapping, extrapolated)</a:t>
            </a:r>
          </a:p>
          <a:p>
            <a:endParaRPr lang="en-US" dirty="0" smtClean="0"/>
          </a:p>
          <a:p>
            <a:endParaRPr lang="en-US" dirty="0" smtClean="0"/>
          </a:p>
          <a:p>
            <a:r>
              <a:rPr lang="en-US" dirty="0" smtClean="0">
                <a:solidFill>
                  <a:srgbClr val="FF0000"/>
                </a:solidFill>
              </a:rPr>
              <a:t>O  </a:t>
            </a:r>
            <a:r>
              <a:rPr lang="en-US" dirty="0" smtClean="0"/>
              <a:t>: differential phase from RM radius</a:t>
            </a:r>
          </a:p>
          <a:p>
            <a:r>
              <a:rPr lang="en-US" dirty="0">
                <a:solidFill>
                  <a:srgbClr val="FF0000"/>
                </a:solidFill>
              </a:rPr>
              <a:t> </a:t>
            </a:r>
            <a:r>
              <a:rPr lang="en-US" dirty="0" smtClean="0">
                <a:solidFill>
                  <a:srgbClr val="000000"/>
                </a:solidFill>
              </a:rPr>
              <a:t>(</a:t>
            </a:r>
            <a:r>
              <a:rPr lang="en-US" dirty="0" err="1" smtClean="0">
                <a:solidFill>
                  <a:srgbClr val="000000"/>
                </a:solidFill>
              </a:rPr>
              <a:t>H</a:t>
            </a:r>
            <a:r>
              <a:rPr lang="en-US" baseline="-25000" dirty="0" err="1" smtClean="0">
                <a:solidFill>
                  <a:srgbClr val="000000"/>
                </a:solidFill>
                <a:latin typeface="Symbol" charset="2"/>
                <a:cs typeface="Symbol" charset="2"/>
              </a:rPr>
              <a:t>b</a:t>
            </a:r>
            <a:r>
              <a:rPr lang="en-US" dirty="0" smtClean="0">
                <a:solidFill>
                  <a:srgbClr val="000000"/>
                </a:solidFill>
                <a:latin typeface="+mn-lt"/>
                <a:cs typeface="Symbol" charset="2"/>
              </a:rPr>
              <a:t> RM extrapolated)</a:t>
            </a:r>
          </a:p>
          <a:p>
            <a:endParaRPr lang="en-US" dirty="0" smtClean="0">
              <a:solidFill>
                <a:srgbClr val="000000"/>
              </a:solidFill>
              <a:latin typeface="+mn-lt"/>
              <a:cs typeface="Symbol" charset="2"/>
            </a:endParaRPr>
          </a:p>
          <a:p>
            <a:endParaRPr lang="en-US" dirty="0" smtClean="0">
              <a:solidFill>
                <a:srgbClr val="000000"/>
              </a:solidFill>
              <a:latin typeface="+mn-lt"/>
              <a:cs typeface="Symbol" charset="2"/>
            </a:endParaRPr>
          </a:p>
          <a:p>
            <a:r>
              <a:rPr lang="en-US" dirty="0" smtClean="0">
                <a:solidFill>
                  <a:srgbClr val="3366FF"/>
                </a:solidFill>
                <a:latin typeface="+mn-lt"/>
                <a:cs typeface="Symbol" charset="2"/>
              </a:rPr>
              <a:t>*   </a:t>
            </a:r>
            <a:r>
              <a:rPr lang="en-US" dirty="0" smtClean="0">
                <a:solidFill>
                  <a:srgbClr val="000000"/>
                </a:solidFill>
                <a:latin typeface="+mn-lt"/>
                <a:cs typeface="Symbol" charset="2"/>
              </a:rPr>
              <a:t>: differential visibility from </a:t>
            </a:r>
            <a:r>
              <a:rPr lang="en-US" dirty="0" err="1" smtClean="0">
                <a:solidFill>
                  <a:srgbClr val="000000"/>
                </a:solidFill>
                <a:latin typeface="+mn-lt"/>
                <a:cs typeface="Symbol" charset="2"/>
              </a:rPr>
              <a:t>R</a:t>
            </a:r>
            <a:r>
              <a:rPr lang="en-US" baseline="-25000" dirty="0" err="1" smtClean="0">
                <a:solidFill>
                  <a:srgbClr val="000000"/>
                </a:solidFill>
                <a:latin typeface="+mn-lt"/>
                <a:cs typeface="Symbol" charset="2"/>
              </a:rPr>
              <a:t>in</a:t>
            </a:r>
            <a:r>
              <a:rPr lang="en-US" dirty="0" smtClean="0">
                <a:solidFill>
                  <a:srgbClr val="000000"/>
                </a:solidFill>
                <a:latin typeface="+mn-lt"/>
                <a:cs typeface="Symbol" charset="2"/>
              </a:rPr>
              <a:t> and R</a:t>
            </a:r>
            <a:r>
              <a:rPr lang="en-US" baseline="-25000" dirty="0" smtClean="0">
                <a:solidFill>
                  <a:srgbClr val="000000"/>
                </a:solidFill>
                <a:latin typeface="+mn-lt"/>
                <a:cs typeface="Symbol" charset="2"/>
              </a:rPr>
              <a:t>BLR</a:t>
            </a:r>
            <a:r>
              <a:rPr lang="en-US" dirty="0" smtClean="0">
                <a:solidFill>
                  <a:srgbClr val="000000"/>
                </a:solidFill>
                <a:latin typeface="+mn-lt"/>
                <a:cs typeface="Symbol" charset="2"/>
              </a:rPr>
              <a:t>&lt;&lt;</a:t>
            </a:r>
            <a:r>
              <a:rPr lang="en-US" dirty="0" err="1" smtClean="0">
                <a:solidFill>
                  <a:srgbClr val="000000"/>
                </a:solidFill>
                <a:latin typeface="+mn-lt"/>
                <a:cs typeface="Symbol" charset="2"/>
              </a:rPr>
              <a:t>R</a:t>
            </a:r>
            <a:r>
              <a:rPr lang="en-US" baseline="-25000" dirty="0" err="1" smtClean="0">
                <a:solidFill>
                  <a:srgbClr val="000000"/>
                </a:solidFill>
                <a:latin typeface="+mn-lt"/>
                <a:cs typeface="Symbol" charset="2"/>
              </a:rPr>
              <a:t>in</a:t>
            </a:r>
            <a:endParaRPr lang="en-US" baseline="-25000" dirty="0" smtClean="0">
              <a:solidFill>
                <a:srgbClr val="000000"/>
              </a:solidFill>
              <a:latin typeface="+mn-lt"/>
              <a:cs typeface="Symbol" charset="2"/>
            </a:endParaRPr>
          </a:p>
        </p:txBody>
      </p:sp>
    </p:spTree>
    <p:extLst>
      <p:ext uri="{BB962C8B-B14F-4D97-AF65-F5344CB8AC3E}">
        <p14:creationId xmlns:p14="http://schemas.microsoft.com/office/powerpoint/2010/main" xmlns="" val="207639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chor="t"/>
          <a:lstStyle/>
          <a:p>
            <a:r>
              <a:rPr lang="en-US" dirty="0" smtClean="0"/>
              <a:t>Hierarchical cophasing</a:t>
            </a:r>
            <a:endParaRPr lang="en-US" dirty="0"/>
          </a:p>
        </p:txBody>
      </p:sp>
      <p:sp>
        <p:nvSpPr>
          <p:cNvPr id="9" name="Espace réservé du texte 8"/>
          <p:cNvSpPr>
            <a:spLocks noGrp="1"/>
          </p:cNvSpPr>
          <p:nvPr>
            <p:ph type="body" sz="half" idx="2"/>
          </p:nvPr>
        </p:nvSpPr>
        <p:spPr/>
        <p:txBody>
          <a:bodyPr/>
          <a:lstStyle/>
          <a:p>
            <a:pPr marL="285750" indent="-285750">
              <a:buFont typeface="Arial"/>
              <a:buChar char="•"/>
            </a:pPr>
            <a:r>
              <a:rPr lang="fr-FR" dirty="0" smtClean="0"/>
              <a:t>Pair-</a:t>
            </a:r>
            <a:r>
              <a:rPr lang="fr-FR" dirty="0" err="1" smtClean="0"/>
              <a:t>wise</a:t>
            </a:r>
            <a:r>
              <a:rPr lang="fr-FR" dirty="0" smtClean="0"/>
              <a:t>: </a:t>
            </a:r>
            <a:r>
              <a:rPr lang="fr-FR" dirty="0" err="1" smtClean="0"/>
              <a:t>each</a:t>
            </a:r>
            <a:r>
              <a:rPr lang="fr-FR" dirty="0" smtClean="0"/>
              <a:t> 2T </a:t>
            </a:r>
            <a:r>
              <a:rPr lang="fr-FR" dirty="0" err="1" smtClean="0"/>
              <a:t>fringe</a:t>
            </a:r>
            <a:r>
              <a:rPr lang="fr-FR" dirty="0" smtClean="0"/>
              <a:t> </a:t>
            </a:r>
            <a:r>
              <a:rPr lang="fr-FR" dirty="0" err="1" smtClean="0"/>
              <a:t>tracker</a:t>
            </a:r>
            <a:r>
              <a:rPr lang="fr-FR" dirty="0" smtClean="0"/>
              <a:t> </a:t>
            </a:r>
            <a:r>
              <a:rPr lang="fr-FR" dirty="0" err="1" smtClean="0"/>
              <a:t>receives</a:t>
            </a:r>
            <a:r>
              <a:rPr lang="fr-FR" dirty="0" smtClean="0"/>
              <a:t> 2*(1/(N</a:t>
            </a:r>
            <a:r>
              <a:rPr lang="fr-FR" baseline="-25000" dirty="0" smtClean="0"/>
              <a:t>T</a:t>
            </a:r>
            <a:r>
              <a:rPr lang="fr-FR" dirty="0" smtClean="0"/>
              <a:t>-1)) photons</a:t>
            </a:r>
          </a:p>
          <a:p>
            <a:pPr marL="285750" indent="-285750">
              <a:buFont typeface="Arial"/>
              <a:buChar char="•"/>
            </a:pPr>
            <a:endParaRPr lang="fr-FR" dirty="0"/>
          </a:p>
          <a:p>
            <a:pPr marL="285750" indent="-285750">
              <a:buFont typeface="Arial"/>
              <a:buChar char="•"/>
            </a:pPr>
            <a:r>
              <a:rPr lang="fr-FR" dirty="0" smtClean="0"/>
              <a:t>All in one: noise </a:t>
            </a:r>
          </a:p>
          <a:p>
            <a:r>
              <a:rPr lang="fr-FR" dirty="0" smtClean="0"/>
              <a:t>(N</a:t>
            </a:r>
            <a:r>
              <a:rPr lang="fr-FR" baseline="-25000" dirty="0" smtClean="0"/>
              <a:t>T</a:t>
            </a:r>
            <a:r>
              <a:rPr lang="fr-FR" dirty="0" smtClean="0"/>
              <a:t>*(n</a:t>
            </a:r>
            <a:r>
              <a:rPr lang="fr-FR" baseline="-25000" dirty="0" smtClean="0"/>
              <a:t>*</a:t>
            </a:r>
            <a:r>
              <a:rPr lang="fr-FR" dirty="0" smtClean="0"/>
              <a:t>+</a:t>
            </a:r>
            <a:r>
              <a:rPr lang="fr-FR" dirty="0" err="1" smtClean="0"/>
              <a:t>n</a:t>
            </a:r>
            <a:r>
              <a:rPr lang="fr-FR" baseline="-25000" dirty="0" err="1" smtClean="0"/>
              <a:t>th</a:t>
            </a:r>
            <a:r>
              <a:rPr lang="fr-FR" dirty="0" smtClean="0"/>
              <a:t>)+</a:t>
            </a:r>
            <a:r>
              <a:rPr lang="fr-FR" dirty="0" smtClean="0">
                <a:latin typeface="Symbol" charset="2"/>
                <a:cs typeface="Symbol" charset="2"/>
              </a:rPr>
              <a:t>a</a:t>
            </a:r>
            <a:r>
              <a:rPr lang="fr-FR" dirty="0" smtClean="0"/>
              <a:t>N</a:t>
            </a:r>
            <a:r>
              <a:rPr lang="fr-FR" baseline="-25000" dirty="0" smtClean="0"/>
              <a:t>B</a:t>
            </a:r>
            <a:r>
              <a:rPr lang="fr-FR" baseline="30000" dirty="0" smtClean="0"/>
              <a:t>2</a:t>
            </a:r>
            <a:r>
              <a:rPr lang="fr-FR" dirty="0" smtClean="0">
                <a:latin typeface="Symbol" charset="2"/>
                <a:cs typeface="Symbol" charset="2"/>
              </a:rPr>
              <a:t>s</a:t>
            </a:r>
            <a:r>
              <a:rPr lang="fr-FR" baseline="-25000" dirty="0" smtClean="0">
                <a:cs typeface="Symbol" charset="2"/>
              </a:rPr>
              <a:t>R</a:t>
            </a:r>
            <a:r>
              <a:rPr lang="fr-FR" baseline="30000" dirty="0" smtClean="0">
                <a:cs typeface="Symbol" charset="2"/>
              </a:rPr>
              <a:t>2</a:t>
            </a:r>
            <a:r>
              <a:rPr lang="fr-FR" dirty="0" smtClean="0"/>
              <a:t>)</a:t>
            </a:r>
            <a:r>
              <a:rPr lang="fr-FR" baseline="30000" dirty="0" smtClean="0"/>
              <a:t>0.5</a:t>
            </a:r>
            <a:r>
              <a:rPr lang="fr-FR" dirty="0" smtClean="0"/>
              <a:t> on n</a:t>
            </a:r>
            <a:r>
              <a:rPr lang="fr-FR" baseline="-25000" dirty="0" smtClean="0"/>
              <a:t>*</a:t>
            </a:r>
            <a:r>
              <a:rPr lang="fr-FR" dirty="0" smtClean="0"/>
              <a:t>V </a:t>
            </a:r>
            <a:r>
              <a:rPr lang="fr-FR" dirty="0" err="1" smtClean="0"/>
              <a:t>peaks</a:t>
            </a:r>
            <a:r>
              <a:rPr lang="fr-FR" dirty="0" smtClean="0"/>
              <a:t>.</a:t>
            </a:r>
          </a:p>
          <a:p>
            <a:pPr marL="285750" indent="-285750">
              <a:buFont typeface="Arial"/>
              <a:buChar char="•"/>
            </a:pPr>
            <a:endParaRPr lang="fr-FR" dirty="0"/>
          </a:p>
          <a:p>
            <a:pPr marL="285750" indent="-285750">
              <a:buFont typeface="Arial"/>
              <a:buChar char="•"/>
            </a:pPr>
            <a:r>
              <a:rPr lang="fr-FR" dirty="0" err="1" smtClean="0"/>
              <a:t>Hierarchical</a:t>
            </a:r>
            <a:r>
              <a:rPr lang="fr-FR" dirty="0" smtClean="0"/>
              <a:t>: </a:t>
            </a:r>
            <a:r>
              <a:rPr lang="fr-FR" dirty="0" err="1" smtClean="0"/>
              <a:t>each</a:t>
            </a:r>
            <a:r>
              <a:rPr lang="fr-FR" dirty="0" smtClean="0"/>
              <a:t> FT </a:t>
            </a:r>
            <a:r>
              <a:rPr lang="fr-FR" dirty="0" err="1" smtClean="0"/>
              <a:t>receives</a:t>
            </a:r>
            <a:r>
              <a:rPr lang="fr-FR" dirty="0" smtClean="0"/>
              <a:t> &gt; 2(n</a:t>
            </a:r>
            <a:r>
              <a:rPr lang="fr-FR" baseline="-25000" dirty="0" smtClean="0"/>
              <a:t>*</a:t>
            </a:r>
            <a:r>
              <a:rPr lang="fr-FR" dirty="0" smtClean="0"/>
              <a:t>/2) photons</a:t>
            </a:r>
          </a:p>
          <a:p>
            <a:pPr marL="285750" indent="-285750">
              <a:buFont typeface="Arial"/>
              <a:buChar char="•"/>
            </a:pPr>
            <a:endParaRPr lang="fr-FR" dirty="0"/>
          </a:p>
          <a:p>
            <a:pPr marL="285750" indent="-285750">
              <a:buFont typeface="Arial"/>
              <a:buChar char="•"/>
            </a:pPr>
            <a:r>
              <a:rPr lang="fr-FR" dirty="0" smtClean="0"/>
              <a:t>Global SNR </a:t>
            </a:r>
            <a:r>
              <a:rPr lang="fr-FR" dirty="0" err="1" smtClean="0"/>
              <a:t>increases</a:t>
            </a:r>
            <a:r>
              <a:rPr lang="fr-FR" dirty="0" smtClean="0"/>
              <a:t> </a:t>
            </a:r>
            <a:r>
              <a:rPr lang="fr-FR" dirty="0" err="1" smtClean="0"/>
              <a:t>with</a:t>
            </a:r>
            <a:r>
              <a:rPr lang="fr-FR" dirty="0" smtClean="0"/>
              <a:t> N</a:t>
            </a:r>
            <a:r>
              <a:rPr lang="fr-FR" baseline="-25000" dirty="0" smtClean="0"/>
              <a:t>T</a:t>
            </a:r>
            <a:endParaRPr lang="fr-FR" dirty="0" smtClean="0"/>
          </a:p>
          <a:p>
            <a:pPr marL="285750" indent="-285750">
              <a:buFont typeface="Arial"/>
              <a:buChar char="•"/>
            </a:pPr>
            <a:endParaRPr lang="fr-FR" dirty="0"/>
          </a:p>
          <a:p>
            <a:pPr marL="285750" indent="-285750">
              <a:buFont typeface="Arial"/>
              <a:buChar char="•"/>
            </a:pPr>
            <a:r>
              <a:rPr lang="fr-FR" dirty="0" err="1" smtClean="0"/>
              <a:t>Sensitivity</a:t>
            </a:r>
            <a:r>
              <a:rPr lang="fr-FR" dirty="0" smtClean="0"/>
              <a:t> </a:t>
            </a:r>
            <a:r>
              <a:rPr lang="fr-FR" dirty="0" err="1" smtClean="0"/>
              <a:t>limit</a:t>
            </a:r>
            <a:r>
              <a:rPr lang="fr-FR" dirty="0" smtClean="0"/>
              <a:t> set by size of unit </a:t>
            </a:r>
            <a:r>
              <a:rPr lang="fr-FR" dirty="0" err="1" smtClean="0"/>
              <a:t>telescope</a:t>
            </a:r>
            <a:endParaRPr lang="fr-FR" baseline="-25000" dirty="0"/>
          </a:p>
          <a:p>
            <a:pPr marL="285750" indent="-285750">
              <a:buFont typeface="Arial"/>
              <a:buChar char="•"/>
            </a:pPr>
            <a:endParaRPr lang="fr-FR" baseline="-25000" dirty="0" smtClean="0"/>
          </a:p>
          <a:p>
            <a:pPr marL="285750" indent="-285750">
              <a:buFont typeface="Arial"/>
              <a:buChar char="•"/>
            </a:pPr>
            <a:endParaRPr lang="fr-FR" baseline="-25000" dirty="0"/>
          </a:p>
          <a:p>
            <a:pPr marL="285750" indent="-285750">
              <a:buFont typeface="Arial"/>
              <a:buChar char="•"/>
            </a:pPr>
            <a:endParaRPr lang="fr-FR" baseline="-25000" dirty="0" smtClean="0"/>
          </a:p>
          <a:p>
            <a:pPr algn="ctr"/>
            <a:r>
              <a:rPr lang="fr-FR" dirty="0" smtClean="0"/>
              <a:t>(</a:t>
            </a:r>
            <a:r>
              <a:rPr lang="fr-FR" dirty="0" err="1" smtClean="0"/>
              <a:t>Elhalkouj</a:t>
            </a:r>
            <a:r>
              <a:rPr lang="fr-FR" dirty="0" smtClean="0"/>
              <a:t>, 2006, 2008)</a:t>
            </a:r>
            <a:endParaRPr lang="fr-FR" dirty="0"/>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15</a:t>
            </a:fld>
            <a:endParaRPr lang="en-US"/>
          </a:p>
        </p:txBody>
      </p:sp>
      <p:pic>
        <p:nvPicPr>
          <p:cNvPr id="10" name="Espace réservé du contenu 9"/>
          <p:cNvPicPr>
            <a:picLocks noGrp="1" noChangeAspect="1"/>
          </p:cNvPicPr>
          <p:nvPr>
            <p:ph idx="1"/>
          </p:nvPr>
        </p:nvPicPr>
        <p:blipFill>
          <a:blip r:embed="rId3"/>
          <a:srcRect l="4009" r="4009"/>
          <a:stretch>
            <a:fillRect/>
          </a:stretch>
        </p:blipFill>
        <p:spPr>
          <a:prstGeom prst="rect">
            <a:avLst/>
          </a:prstGeom>
        </p:spPr>
      </p:pic>
    </p:spTree>
    <p:extLst>
      <p:ext uri="{BB962C8B-B14F-4D97-AF65-F5344CB8AC3E}">
        <p14:creationId xmlns:p14="http://schemas.microsoft.com/office/powerpoint/2010/main" xmlns="" val="2434454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r 19"/>
          <p:cNvGrpSpPr/>
          <p:nvPr/>
        </p:nvGrpSpPr>
        <p:grpSpPr>
          <a:xfrm>
            <a:off x="5144823" y="1196753"/>
            <a:ext cx="4665890" cy="5105124"/>
            <a:chOff x="2001912" y="499067"/>
            <a:chExt cx="5700274" cy="6145067"/>
          </a:xfrm>
        </p:grpSpPr>
        <p:grpSp>
          <p:nvGrpSpPr>
            <p:cNvPr id="104" name="Grouper 103"/>
            <p:cNvGrpSpPr/>
            <p:nvPr/>
          </p:nvGrpSpPr>
          <p:grpSpPr>
            <a:xfrm>
              <a:off x="2001912" y="499067"/>
              <a:ext cx="5700274" cy="6145067"/>
              <a:chOff x="1779477" y="633544"/>
              <a:chExt cx="5066910" cy="6145067"/>
            </a:xfrm>
          </p:grpSpPr>
          <p:sp>
            <p:nvSpPr>
              <p:cNvPr id="27" name="Rectangle 26"/>
              <p:cNvSpPr/>
              <p:nvPr/>
            </p:nvSpPr>
            <p:spPr>
              <a:xfrm>
                <a:off x="1779477" y="1884644"/>
                <a:ext cx="715807" cy="1111418"/>
              </a:xfrm>
              <a:prstGeom prst="rect">
                <a:avLst/>
              </a:prstGeom>
              <a:noFill/>
            </p:spPr>
            <p:txBody>
              <a:bodyPr wrap="non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 name="Rectangle 27"/>
              <p:cNvSpPr/>
              <p:nvPr/>
            </p:nvSpPr>
            <p:spPr>
              <a:xfrm>
                <a:off x="6102768" y="1877173"/>
                <a:ext cx="743619" cy="1111418"/>
              </a:xfrm>
              <a:prstGeom prst="rect">
                <a:avLst/>
              </a:prstGeom>
              <a:noFill/>
            </p:spPr>
            <p:txBody>
              <a:bodyPr wrap="none" lIns="91440" tIns="45720" rIns="91440" bIns="45720">
                <a:spAutoFit/>
              </a:bodyPr>
              <a:lstStyle/>
              <a:p>
                <a:pPr algn="ctr"/>
                <a:r>
                  <a:rPr lang="fr-FR"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 name="Rectangle 28"/>
              <p:cNvSpPr/>
              <p:nvPr/>
            </p:nvSpPr>
            <p:spPr>
              <a:xfrm>
                <a:off x="3907522" y="5667193"/>
                <a:ext cx="743619" cy="1111418"/>
              </a:xfrm>
              <a:prstGeom prst="rect">
                <a:avLst/>
              </a:prstGeom>
            </p:spPr>
            <p:txBody>
              <a:bodyPr wrap="none">
                <a:spAutoFit/>
              </a:bodyPr>
              <a:lstStyle/>
              <a:p>
                <a:pPr lvl="0" algn="ctr"/>
                <a:r>
                  <a:rPr lang="fr-FR" sz="5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endParaRPr lang="fr-FR" sz="54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grpSp>
            <p:nvGrpSpPr>
              <p:cNvPr id="54" name="Grouper 53"/>
              <p:cNvGrpSpPr/>
              <p:nvPr/>
            </p:nvGrpSpPr>
            <p:grpSpPr>
              <a:xfrm>
                <a:off x="3223149" y="633544"/>
                <a:ext cx="2414294" cy="1111418"/>
                <a:chOff x="5528035" y="551352"/>
                <a:chExt cx="2414294" cy="1111418"/>
              </a:xfrm>
            </p:grpSpPr>
            <p:sp>
              <p:nvSpPr>
                <p:cNvPr id="30" name="Rectangle 29"/>
                <p:cNvSpPr/>
                <p:nvPr/>
              </p:nvSpPr>
              <p:spPr>
                <a:xfrm>
                  <a:off x="5528035" y="551352"/>
                  <a:ext cx="938722" cy="1111418"/>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54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 name="Rectangle 30"/>
                <p:cNvSpPr/>
                <p:nvPr/>
              </p:nvSpPr>
              <p:spPr>
                <a:xfrm>
                  <a:off x="7003607" y="551352"/>
                  <a:ext cx="938722" cy="1111418"/>
                </a:xfrm>
                <a:prstGeom prst="rect">
                  <a:avLst/>
                </a:prstGeom>
                <a:noFill/>
              </p:spPr>
              <p:txBody>
                <a:bodyPr wrap="none" lIns="91440" tIns="45720" rIns="91440" bIns="45720">
                  <a:spAutoFit/>
                </a:bodyPr>
                <a:lstStyle/>
                <a:p>
                  <a:pPr algn="ctr"/>
                  <a:r>
                    <a:rPr lang="fr-FR"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5400" b="1" cap="none" spc="0"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fr-FR"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grpSp>
          <p:nvGrpSpPr>
            <p:cNvPr id="32" name="Grouper 31"/>
            <p:cNvGrpSpPr/>
            <p:nvPr/>
          </p:nvGrpSpPr>
          <p:grpSpPr>
            <a:xfrm>
              <a:off x="3662496" y="1422397"/>
              <a:ext cx="2382906" cy="1560635"/>
              <a:chOff x="5676874" y="1556863"/>
              <a:chExt cx="2118139" cy="1560635"/>
            </a:xfrm>
          </p:grpSpPr>
          <p:grpSp>
            <p:nvGrpSpPr>
              <p:cNvPr id="33" name="Grouper 32"/>
              <p:cNvGrpSpPr/>
              <p:nvPr/>
            </p:nvGrpSpPr>
            <p:grpSpPr>
              <a:xfrm>
                <a:off x="6036708" y="1556863"/>
                <a:ext cx="1398471" cy="1560635"/>
                <a:chOff x="6101294" y="1556863"/>
                <a:chExt cx="1398471" cy="1560635"/>
              </a:xfrm>
            </p:grpSpPr>
            <p:grpSp>
              <p:nvGrpSpPr>
                <p:cNvPr id="35" name="Grouper 34"/>
                <p:cNvGrpSpPr/>
                <p:nvPr/>
              </p:nvGrpSpPr>
              <p:grpSpPr>
                <a:xfrm>
                  <a:off x="6101294" y="1556863"/>
                  <a:ext cx="327527" cy="1560635"/>
                  <a:chOff x="6101294" y="1556863"/>
                  <a:chExt cx="327527" cy="1560635"/>
                </a:xfrm>
              </p:grpSpPr>
              <p:cxnSp>
                <p:nvCxnSpPr>
                  <p:cNvPr id="39" name="Connecteur droit avec flèche 38"/>
                  <p:cNvCxnSpPr/>
                  <p:nvPr/>
                </p:nvCxnSpPr>
                <p:spPr>
                  <a:xfrm>
                    <a:off x="6101294" y="2121646"/>
                    <a:ext cx="327527" cy="995852"/>
                  </a:xfrm>
                  <a:prstGeom prst="straightConnector1">
                    <a:avLst/>
                  </a:prstGeom>
                  <a:ln w="1270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40" name="Connecteur droit 39"/>
                  <p:cNvCxnSpPr/>
                  <p:nvPr/>
                </p:nvCxnSpPr>
                <p:spPr>
                  <a:xfrm flipV="1">
                    <a:off x="6103612" y="1556863"/>
                    <a:ext cx="0" cy="617079"/>
                  </a:xfrm>
                  <a:prstGeom prst="line">
                    <a:avLst/>
                  </a:prstGeom>
                  <a:ln w="127000"/>
                </p:spPr>
                <p:style>
                  <a:lnRef idx="2">
                    <a:schemeClr val="accent1"/>
                  </a:lnRef>
                  <a:fillRef idx="0">
                    <a:schemeClr val="accent1"/>
                  </a:fillRef>
                  <a:effectRef idx="1">
                    <a:schemeClr val="accent1"/>
                  </a:effectRef>
                  <a:fontRef idx="minor">
                    <a:schemeClr val="tx1"/>
                  </a:fontRef>
                </p:style>
              </p:cxnSp>
            </p:grpSp>
            <p:grpSp>
              <p:nvGrpSpPr>
                <p:cNvPr id="36" name="Grouper 35"/>
                <p:cNvGrpSpPr/>
                <p:nvPr/>
              </p:nvGrpSpPr>
              <p:grpSpPr>
                <a:xfrm flipH="1">
                  <a:off x="7136559" y="1556863"/>
                  <a:ext cx="363206" cy="1560635"/>
                  <a:chOff x="6101294" y="1556863"/>
                  <a:chExt cx="363206" cy="1560635"/>
                </a:xfrm>
              </p:grpSpPr>
              <p:cxnSp>
                <p:nvCxnSpPr>
                  <p:cNvPr id="37" name="Connecteur droit avec flèche 36"/>
                  <p:cNvCxnSpPr/>
                  <p:nvPr/>
                </p:nvCxnSpPr>
                <p:spPr>
                  <a:xfrm>
                    <a:off x="6101294" y="2121646"/>
                    <a:ext cx="363206" cy="995852"/>
                  </a:xfrm>
                  <a:prstGeom prst="straightConnector1">
                    <a:avLst/>
                  </a:prstGeom>
                  <a:ln w="1270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p:nvCxnSpPr>
                <p:spPr>
                  <a:xfrm flipH="1" flipV="1">
                    <a:off x="6101294" y="1556863"/>
                    <a:ext cx="2318" cy="617079"/>
                  </a:xfrm>
                  <a:prstGeom prst="line">
                    <a:avLst/>
                  </a:prstGeom>
                  <a:ln w="127000"/>
                </p:spPr>
                <p:style>
                  <a:lnRef idx="2">
                    <a:schemeClr val="accent1"/>
                  </a:lnRef>
                  <a:fillRef idx="0">
                    <a:schemeClr val="accent1"/>
                  </a:fillRef>
                  <a:effectRef idx="1">
                    <a:schemeClr val="accent1"/>
                  </a:effectRef>
                  <a:fontRef idx="minor">
                    <a:schemeClr val="tx1"/>
                  </a:fontRef>
                </p:style>
              </p:cxnSp>
            </p:grpSp>
          </p:grpSp>
          <p:sp>
            <p:nvSpPr>
              <p:cNvPr id="34" name="Double flèche horizontale 33"/>
              <p:cNvSpPr/>
              <p:nvPr/>
            </p:nvSpPr>
            <p:spPr>
              <a:xfrm>
                <a:off x="5676874" y="2136593"/>
                <a:ext cx="2118139" cy="119530"/>
              </a:xfrm>
              <a:prstGeom prst="leftRightArrow">
                <a:avLst/>
              </a:prstGeom>
              <a:solidFill>
                <a:srgbClr val="0000FF"/>
              </a:solid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24" name="Connecteur droit avec flèche 23"/>
            <p:cNvCxnSpPr/>
            <p:nvPr/>
          </p:nvCxnSpPr>
          <p:spPr>
            <a:xfrm flipH="1">
              <a:off x="4840667" y="4427126"/>
              <a:ext cx="26561" cy="1226493"/>
            </a:xfrm>
            <a:prstGeom prst="straightConnector1">
              <a:avLst/>
            </a:prstGeom>
            <a:noFill/>
            <a:ln w="152400">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65" name="Connecteur droit avec flèche 64"/>
            <p:cNvCxnSpPr/>
            <p:nvPr/>
          </p:nvCxnSpPr>
          <p:spPr>
            <a:xfrm flipH="1" flipV="1">
              <a:off x="2758115" y="2620762"/>
              <a:ext cx="1292813" cy="639425"/>
            </a:xfrm>
            <a:prstGeom prst="straightConnector1">
              <a:avLst/>
            </a:prstGeom>
            <a:noFill/>
            <a:ln w="152400">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109" name="Connecteur droit avec flèche 108"/>
            <p:cNvCxnSpPr/>
            <p:nvPr/>
          </p:nvCxnSpPr>
          <p:spPr>
            <a:xfrm flipV="1">
              <a:off x="5661149" y="2623742"/>
              <a:ext cx="1292813" cy="639425"/>
            </a:xfrm>
            <a:prstGeom prst="straightConnector1">
              <a:avLst/>
            </a:prstGeom>
            <a:noFill/>
            <a:ln w="152400">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nvGrpSpPr>
            <p:cNvPr id="4" name="Grouper 3"/>
            <p:cNvGrpSpPr/>
            <p:nvPr/>
          </p:nvGrpSpPr>
          <p:grpSpPr>
            <a:xfrm>
              <a:off x="3298395" y="2983032"/>
              <a:ext cx="3111108" cy="1469349"/>
              <a:chOff x="5353229" y="3365806"/>
              <a:chExt cx="2765429" cy="1469349"/>
            </a:xfrm>
          </p:grpSpPr>
          <p:sp>
            <p:nvSpPr>
              <p:cNvPr id="5" name="Arc plein 4"/>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6" name="Arc plein 5"/>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7" name="Arc plein 6"/>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Arc plein 7"/>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 name="Arc plein 8"/>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0" name="Arc plein 9"/>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Arc plein 10"/>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Arc plein 11"/>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 name="Arc plein 12"/>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 name="Arc plein 13"/>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Arc plein 14"/>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25" name="Grouper 124"/>
            <p:cNvGrpSpPr/>
            <p:nvPr/>
          </p:nvGrpSpPr>
          <p:grpSpPr>
            <a:xfrm>
              <a:off x="3305082" y="3600619"/>
              <a:ext cx="3109784" cy="87865"/>
              <a:chOff x="2937851" y="3630288"/>
              <a:chExt cx="2764252" cy="87865"/>
            </a:xfrm>
          </p:grpSpPr>
          <p:grpSp>
            <p:nvGrpSpPr>
              <p:cNvPr id="120" name="Grouper 119"/>
              <p:cNvGrpSpPr/>
              <p:nvPr/>
            </p:nvGrpSpPr>
            <p:grpSpPr>
              <a:xfrm rot="19811341">
                <a:off x="2937851" y="3630288"/>
                <a:ext cx="1347697" cy="87865"/>
                <a:chOff x="535143" y="5141061"/>
                <a:chExt cx="1218335" cy="104852"/>
              </a:xfrm>
            </p:grpSpPr>
            <p:sp>
              <p:nvSpPr>
                <p:cNvPr id="117" name="Rectangle 116"/>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8" name="Rectangle 117"/>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9" name="Rectangle 118"/>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21" name="Grouper 120"/>
              <p:cNvGrpSpPr/>
              <p:nvPr/>
            </p:nvGrpSpPr>
            <p:grpSpPr>
              <a:xfrm rot="1788659" flipH="1">
                <a:off x="4354406" y="3630288"/>
                <a:ext cx="1347697" cy="87865"/>
                <a:chOff x="535143" y="5141061"/>
                <a:chExt cx="1218335" cy="104852"/>
              </a:xfrm>
            </p:grpSpPr>
            <p:sp>
              <p:nvSpPr>
                <p:cNvPr id="122" name="Rectangle 121"/>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3" name="Rectangle 122"/>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4" name="Rectangle 123"/>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sp>
        <p:nvSpPr>
          <p:cNvPr id="17" name="Titre 16"/>
          <p:cNvSpPr>
            <a:spLocks noGrp="1"/>
          </p:cNvSpPr>
          <p:nvPr>
            <p:ph type="title"/>
          </p:nvPr>
        </p:nvSpPr>
        <p:spPr/>
        <p:txBody>
          <a:bodyPr anchor="t"/>
          <a:lstStyle/>
          <a:p>
            <a:r>
              <a:rPr lang="en-US" dirty="0" smtClean="0"/>
              <a:t>Dream cophasing</a:t>
            </a:r>
            <a:endParaRPr lang="en-US" dirty="0"/>
          </a:p>
        </p:txBody>
      </p:sp>
      <p:sp>
        <p:nvSpPr>
          <p:cNvPr id="19" name="Espace réservé du texte 18"/>
          <p:cNvSpPr>
            <a:spLocks noGrp="1"/>
          </p:cNvSpPr>
          <p:nvPr>
            <p:ph type="body" sz="half" idx="2"/>
          </p:nvPr>
        </p:nvSpPr>
        <p:spPr>
          <a:xfrm>
            <a:off x="514350" y="1435103"/>
            <a:ext cx="3909069" cy="4691063"/>
          </a:xfrm>
        </p:spPr>
        <p:txBody>
          <a:bodyPr/>
          <a:lstStyle/>
          <a:p>
            <a:pPr marL="285750" indent="-285750">
              <a:buFont typeface="Arial"/>
              <a:buChar char="•"/>
            </a:pPr>
            <a:r>
              <a:rPr lang="en-US" sz="1600" dirty="0" smtClean="0"/>
              <a:t>When T1 and T2 </a:t>
            </a:r>
            <a:r>
              <a:rPr lang="en-US" sz="1600" dirty="0" err="1" smtClean="0"/>
              <a:t>cophased</a:t>
            </a:r>
            <a:r>
              <a:rPr lang="en-US" sz="1600" dirty="0" smtClean="0"/>
              <a:t>, « all » flux is transmitted.</a:t>
            </a:r>
          </a:p>
          <a:p>
            <a:pPr marL="285750" indent="-285750">
              <a:buFont typeface="Arial"/>
              <a:buChar char="•"/>
            </a:pPr>
            <a:endParaRPr lang="en-US" sz="1600" dirty="0" smtClean="0"/>
          </a:p>
          <a:p>
            <a:pPr marL="285750" indent="-285750">
              <a:buFont typeface="Arial"/>
              <a:buChar char="•"/>
            </a:pPr>
            <a:r>
              <a:rPr lang="en-US" sz="1600" dirty="0" smtClean="0"/>
              <a:t>The beam C behaves like a spatial filtered beam from a </a:t>
            </a:r>
            <a:r>
              <a:rPr lang="en-US" sz="1600" dirty="0" err="1" smtClean="0"/>
              <a:t>cophased</a:t>
            </a:r>
            <a:r>
              <a:rPr lang="en-US" sz="1600" dirty="0" smtClean="0"/>
              <a:t> telescope</a:t>
            </a:r>
          </a:p>
          <a:p>
            <a:pPr marL="285750" indent="-285750">
              <a:buFont typeface="Arial"/>
              <a:buChar char="•"/>
            </a:pPr>
            <a:endParaRPr lang="en-US" sz="1600" dirty="0" smtClean="0"/>
          </a:p>
          <a:p>
            <a:pPr marL="285750" indent="-285750">
              <a:buFont typeface="Arial"/>
              <a:buChar char="•"/>
            </a:pPr>
            <a:r>
              <a:rPr lang="en-US" sz="1600" dirty="0" smtClean="0"/>
              <a:t>When T1 and T2 are out of phase, the flux in A, B and C allows to compute the piston</a:t>
            </a:r>
          </a:p>
          <a:p>
            <a:pPr marL="285750" indent="-285750">
              <a:buFont typeface="Arial"/>
              <a:buChar char="•"/>
            </a:pPr>
            <a:endParaRPr lang="en-US" sz="1600" dirty="0" smtClean="0"/>
          </a:p>
          <a:p>
            <a:pPr marL="285750" indent="-285750">
              <a:buFont typeface="Arial"/>
              <a:buChar char="•"/>
            </a:pPr>
            <a:r>
              <a:rPr lang="en-US" sz="1600" dirty="0" smtClean="0"/>
              <a:t>All the flux from T1 and T2 is used to cophase them</a:t>
            </a:r>
          </a:p>
        </p:txBody>
      </p:sp>
      <p:sp>
        <p:nvSpPr>
          <p:cNvPr id="2" name="Espace réservé de la date 1"/>
          <p:cNvSpPr>
            <a:spLocks noGrp="1"/>
          </p:cNvSpPr>
          <p:nvPr>
            <p:ph type="dt" sz="half" idx="10"/>
          </p:nvPr>
        </p:nvSpPr>
        <p:spPr/>
        <p:txBody>
          <a:bodyPr/>
          <a:lstStyle/>
          <a:p>
            <a:pPr>
              <a:defRPr/>
            </a:pPr>
            <a:r>
              <a:rPr lang="fr-FR" smtClean="0"/>
              <a:t>September 27, 2013</a:t>
            </a:r>
            <a:endParaRPr lang="en-US"/>
          </a:p>
        </p:txBody>
      </p:sp>
      <p:sp>
        <p:nvSpPr>
          <p:cNvPr id="3" name="Espace réservé du pied de page 2"/>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16" name="Espace réservé du numéro de diapositive 15"/>
          <p:cNvSpPr>
            <a:spLocks noGrp="1"/>
          </p:cNvSpPr>
          <p:nvPr>
            <p:ph type="sldNum" sz="quarter" idx="12"/>
          </p:nvPr>
        </p:nvSpPr>
        <p:spPr/>
        <p:txBody>
          <a:bodyPr/>
          <a:lstStyle/>
          <a:p>
            <a:pPr>
              <a:defRPr/>
            </a:pPr>
            <a:fld id="{4B876B1B-EB38-7743-80AF-58380E7A0218}" type="slidenum">
              <a:rPr lang="en-US" smtClean="0"/>
              <a:pPr>
                <a:defRPr/>
              </a:pPr>
              <a:t>16</a:t>
            </a:fld>
            <a:endParaRPr lang="en-US"/>
          </a:p>
        </p:txBody>
      </p:sp>
    </p:spTree>
    <p:extLst>
      <p:ext uri="{BB962C8B-B14F-4D97-AF65-F5344CB8AC3E}">
        <p14:creationId xmlns:p14="http://schemas.microsoft.com/office/powerpoint/2010/main" xmlns="" val="2138952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title"/>
          </p:nvPr>
        </p:nvSpPr>
        <p:spPr/>
        <p:txBody>
          <a:bodyPr anchor="t"/>
          <a:lstStyle/>
          <a:p>
            <a:r>
              <a:rPr lang="fr-FR" dirty="0" err="1" smtClean="0"/>
              <a:t>Dream</a:t>
            </a:r>
            <a:r>
              <a:rPr lang="fr-FR" dirty="0" smtClean="0"/>
              <a:t> cophasing</a:t>
            </a:r>
            <a:endParaRPr lang="fr-FR" dirty="0"/>
          </a:p>
        </p:txBody>
      </p:sp>
      <p:sp>
        <p:nvSpPr>
          <p:cNvPr id="19" name="Espace réservé du texte 18"/>
          <p:cNvSpPr>
            <a:spLocks noGrp="1"/>
          </p:cNvSpPr>
          <p:nvPr>
            <p:ph type="body" sz="half" idx="2"/>
          </p:nvPr>
        </p:nvSpPr>
        <p:spPr/>
        <p:txBody>
          <a:bodyPr/>
          <a:lstStyle/>
          <a:p>
            <a:pPr marL="285750" indent="-285750">
              <a:buFont typeface="Arial"/>
              <a:buChar char="•"/>
            </a:pPr>
            <a:r>
              <a:rPr lang="fr-FR" sz="1800" dirty="0" err="1" smtClean="0"/>
              <a:t>Each</a:t>
            </a:r>
            <a:r>
              <a:rPr lang="fr-FR" sz="1800" dirty="0" smtClean="0"/>
              <a:t> </a:t>
            </a:r>
            <a:r>
              <a:rPr lang="fr-FR" sz="1800" dirty="0" err="1" smtClean="0"/>
              <a:t>cophased</a:t>
            </a:r>
            <a:r>
              <a:rPr lang="fr-FR" sz="1800" dirty="0" smtClean="0"/>
              <a:t> pair </a:t>
            </a:r>
            <a:r>
              <a:rPr lang="fr-FR" sz="1800" dirty="0" err="1" smtClean="0"/>
              <a:t>behaves</a:t>
            </a:r>
            <a:r>
              <a:rPr lang="fr-FR" sz="1800" dirty="0" smtClean="0"/>
              <a:t> as a single </a:t>
            </a:r>
            <a:r>
              <a:rPr lang="fr-FR" sz="1800" dirty="0" err="1" smtClean="0"/>
              <a:t>telescope</a:t>
            </a:r>
            <a:endParaRPr lang="fr-FR" sz="1800" b="1" dirty="0">
              <a:solidFill>
                <a:srgbClr val="FF0000"/>
              </a:solidFill>
            </a:endParaRPr>
          </a:p>
        </p:txBody>
      </p:sp>
      <p:grpSp>
        <p:nvGrpSpPr>
          <p:cNvPr id="46" name="Grouper 45"/>
          <p:cNvGrpSpPr/>
          <p:nvPr/>
        </p:nvGrpSpPr>
        <p:grpSpPr>
          <a:xfrm>
            <a:off x="3951942" y="908721"/>
            <a:ext cx="6199543" cy="5106259"/>
            <a:chOff x="1434222" y="460450"/>
            <a:chExt cx="6158946" cy="5557845"/>
          </a:xfrm>
        </p:grpSpPr>
        <p:grpSp>
          <p:nvGrpSpPr>
            <p:cNvPr id="47" name="Grouper 46"/>
            <p:cNvGrpSpPr/>
            <p:nvPr/>
          </p:nvGrpSpPr>
          <p:grpSpPr>
            <a:xfrm>
              <a:off x="1434222" y="460450"/>
              <a:ext cx="2933161" cy="2063672"/>
              <a:chOff x="1434222" y="460450"/>
              <a:chExt cx="2933161" cy="2063672"/>
            </a:xfrm>
          </p:grpSpPr>
          <p:grpSp>
            <p:nvGrpSpPr>
              <p:cNvPr id="145" name="Grouper 144"/>
              <p:cNvGrpSpPr/>
              <p:nvPr/>
            </p:nvGrpSpPr>
            <p:grpSpPr>
              <a:xfrm>
                <a:off x="2214242" y="1787537"/>
                <a:ext cx="1388700" cy="736585"/>
                <a:chOff x="2931906" y="2983031"/>
                <a:chExt cx="2770197" cy="1469349"/>
              </a:xfrm>
            </p:grpSpPr>
            <p:grpSp>
              <p:nvGrpSpPr>
                <p:cNvPr id="162" name="Grouper 161"/>
                <p:cNvGrpSpPr/>
                <p:nvPr/>
              </p:nvGrpSpPr>
              <p:grpSpPr>
                <a:xfrm>
                  <a:off x="2931906" y="2983031"/>
                  <a:ext cx="2765429" cy="1469349"/>
                  <a:chOff x="5353229" y="3365806"/>
                  <a:chExt cx="2765429" cy="1469349"/>
                </a:xfrm>
              </p:grpSpPr>
              <p:sp>
                <p:nvSpPr>
                  <p:cNvPr id="172" name="Arc plein 171"/>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3" name="Arc plein 172"/>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4" name="Arc plein 173"/>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5" name="Arc plein 174"/>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6" name="Arc plein 175"/>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7" name="Arc plein 176"/>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8" name="Arc plein 177"/>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9" name="Arc plein 178"/>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0" name="Arc plein 179"/>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1" name="Arc plein 180"/>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2" name="Arc plein 181"/>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63" name="Grouper 162"/>
                <p:cNvGrpSpPr/>
                <p:nvPr/>
              </p:nvGrpSpPr>
              <p:grpSpPr>
                <a:xfrm>
                  <a:off x="2937851" y="3600618"/>
                  <a:ext cx="2764252" cy="87865"/>
                  <a:chOff x="2937851" y="3630288"/>
                  <a:chExt cx="2764252" cy="87865"/>
                </a:xfrm>
              </p:grpSpPr>
              <p:grpSp>
                <p:nvGrpSpPr>
                  <p:cNvPr id="164" name="Grouper 163"/>
                  <p:cNvGrpSpPr/>
                  <p:nvPr/>
                </p:nvGrpSpPr>
                <p:grpSpPr>
                  <a:xfrm rot="19811341">
                    <a:off x="2937851" y="3630288"/>
                    <a:ext cx="1347697" cy="87865"/>
                    <a:chOff x="535143" y="5141061"/>
                    <a:chExt cx="1218335" cy="104852"/>
                  </a:xfrm>
                </p:grpSpPr>
                <p:sp>
                  <p:nvSpPr>
                    <p:cNvPr id="169" name="Rectangle 168"/>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0" name="Rectangle 169"/>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1" name="Rectangle 170"/>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65" name="Grouper 164"/>
                  <p:cNvGrpSpPr/>
                  <p:nvPr/>
                </p:nvGrpSpPr>
                <p:grpSpPr>
                  <a:xfrm rot="1788659" flipH="1">
                    <a:off x="4354406" y="3630288"/>
                    <a:ext cx="1347697" cy="87865"/>
                    <a:chOff x="535143" y="5141061"/>
                    <a:chExt cx="1218335" cy="104852"/>
                  </a:xfrm>
                </p:grpSpPr>
                <p:sp>
                  <p:nvSpPr>
                    <p:cNvPr id="166" name="Rectangle 165"/>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7" name="Rectangle 166"/>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8" name="Rectangle 167"/>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sp>
            <p:nvSpPr>
              <p:cNvPr id="146" name="Rectangle 145"/>
              <p:cNvSpPr/>
              <p:nvPr/>
            </p:nvSpPr>
            <p:spPr>
              <a:xfrm>
                <a:off x="1434222" y="1103025"/>
                <a:ext cx="744367" cy="502493"/>
              </a:xfrm>
              <a:prstGeom prst="rect">
                <a:avLst/>
              </a:prstGeom>
              <a:noFill/>
            </p:spPr>
            <p:txBody>
              <a:bodyPr wrap="none" lIns="91440" tIns="45720" rIns="91440" bIns="45720">
                <a:spAutoFit/>
              </a:bodyPr>
              <a:lstStyle/>
              <a:p>
                <a:pPr algn="ctr"/>
                <a:r>
                  <a:rPr lang="fr-FR"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7" name="Rectangle 146"/>
              <p:cNvSpPr/>
              <p:nvPr/>
            </p:nvSpPr>
            <p:spPr>
              <a:xfrm>
                <a:off x="3623016" y="1099188"/>
                <a:ext cx="744367" cy="502493"/>
              </a:xfrm>
              <a:prstGeom prst="rect">
                <a:avLst/>
              </a:prstGeom>
              <a:noFill/>
            </p:spPr>
            <p:txBody>
              <a:bodyPr wrap="none" lIns="91440" tIns="45720" rIns="91440" bIns="45720">
                <a:spAutoFit/>
              </a:bodyPr>
              <a:lstStyle/>
              <a:p>
                <a:pPr algn="ctr"/>
                <a:r>
                  <a:rPr lang="fr-FR"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148" name="Grouper 147"/>
              <p:cNvGrpSpPr/>
              <p:nvPr/>
            </p:nvGrpSpPr>
            <p:grpSpPr>
              <a:xfrm>
                <a:off x="2292733" y="460450"/>
                <a:ext cx="1341619" cy="502494"/>
                <a:chOff x="3101059" y="424356"/>
                <a:chExt cx="2658480" cy="978361"/>
              </a:xfrm>
            </p:grpSpPr>
            <p:sp>
              <p:nvSpPr>
                <p:cNvPr id="160" name="Rectangle 159"/>
                <p:cNvSpPr/>
                <p:nvPr/>
              </p:nvSpPr>
              <p:spPr>
                <a:xfrm>
                  <a:off x="3101059" y="424356"/>
                  <a:ext cx="1182907" cy="978361"/>
                </a:xfrm>
                <a:prstGeom prst="rect">
                  <a:avLst/>
                </a:prstGeom>
                <a:noFill/>
              </p:spPr>
              <p:txBody>
                <a:bodyPr wrap="none" lIns="91440" tIns="45720" rIns="91440" bIns="45720">
                  <a:spAutoFit/>
                </a:bodyPr>
                <a:lstStyle/>
                <a:p>
                  <a:pPr algn="ctr"/>
                  <a:r>
                    <a:rPr lang="fr-FR" sz="24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1" name="Rectangle 160"/>
                <p:cNvSpPr/>
                <p:nvPr/>
              </p:nvSpPr>
              <p:spPr>
                <a:xfrm>
                  <a:off x="4576633" y="424356"/>
                  <a:ext cx="1182906" cy="978361"/>
                </a:xfrm>
                <a:prstGeom prst="rect">
                  <a:avLst/>
                </a:prstGeom>
                <a:noFill/>
              </p:spPr>
              <p:txBody>
                <a:bodyPr wrap="none" lIns="91440" tIns="45720" rIns="91440" bIns="45720">
                  <a:spAutoFit/>
                </a:bodyPr>
                <a:lstStyle/>
                <a:p>
                  <a:pPr algn="ctr"/>
                  <a:r>
                    <a:rPr lang="fr-FR" sz="24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49" name="Grouper 148"/>
              <p:cNvGrpSpPr/>
              <p:nvPr/>
            </p:nvGrpSpPr>
            <p:grpSpPr>
              <a:xfrm>
                <a:off x="2370698" y="973051"/>
                <a:ext cx="1068932" cy="801555"/>
                <a:chOff x="3255551" y="1422396"/>
                <a:chExt cx="2118139" cy="1560635"/>
              </a:xfrm>
            </p:grpSpPr>
            <p:grpSp>
              <p:nvGrpSpPr>
                <p:cNvPr id="152" name="Grouper 151"/>
                <p:cNvGrpSpPr/>
                <p:nvPr/>
              </p:nvGrpSpPr>
              <p:grpSpPr>
                <a:xfrm>
                  <a:off x="3615385" y="1422396"/>
                  <a:ext cx="1398471" cy="1560635"/>
                  <a:chOff x="3615385" y="1422396"/>
                  <a:chExt cx="1398471" cy="1560635"/>
                </a:xfrm>
              </p:grpSpPr>
              <p:grpSp>
                <p:nvGrpSpPr>
                  <p:cNvPr id="154" name="Grouper 153"/>
                  <p:cNvGrpSpPr/>
                  <p:nvPr/>
                </p:nvGrpSpPr>
                <p:grpSpPr>
                  <a:xfrm>
                    <a:off x="3615385" y="1422396"/>
                    <a:ext cx="327527" cy="1560635"/>
                    <a:chOff x="6101294" y="1556863"/>
                    <a:chExt cx="327527" cy="1560635"/>
                  </a:xfrm>
                </p:grpSpPr>
                <p:cxnSp>
                  <p:nvCxnSpPr>
                    <p:cNvPr id="158" name="Connecteur droit avec flèche 157"/>
                    <p:cNvCxnSpPr/>
                    <p:nvPr/>
                  </p:nvCxnSpPr>
                  <p:spPr>
                    <a:xfrm>
                      <a:off x="6101294" y="2121646"/>
                      <a:ext cx="327527" cy="995852"/>
                    </a:xfrm>
                    <a:prstGeom prst="straightConnector1">
                      <a:avLst/>
                    </a:prstGeom>
                    <a:ln w="762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159" name="Connecteur droit 158"/>
                    <p:cNvCxnSpPr/>
                    <p:nvPr/>
                  </p:nvCxnSpPr>
                  <p:spPr>
                    <a:xfrm flipV="1">
                      <a:off x="6103612" y="1556863"/>
                      <a:ext cx="0" cy="617079"/>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155" name="Grouper 154"/>
                  <p:cNvGrpSpPr/>
                  <p:nvPr/>
                </p:nvGrpSpPr>
                <p:grpSpPr>
                  <a:xfrm flipH="1">
                    <a:off x="4650650" y="1422396"/>
                    <a:ext cx="363206" cy="1560635"/>
                    <a:chOff x="6101294" y="1556863"/>
                    <a:chExt cx="363206" cy="1560635"/>
                  </a:xfrm>
                </p:grpSpPr>
                <p:cxnSp>
                  <p:nvCxnSpPr>
                    <p:cNvPr id="156" name="Connecteur droit avec flèche 155"/>
                    <p:cNvCxnSpPr/>
                    <p:nvPr/>
                  </p:nvCxnSpPr>
                  <p:spPr>
                    <a:xfrm>
                      <a:off x="6101294" y="2121646"/>
                      <a:ext cx="363206" cy="995852"/>
                    </a:xfrm>
                    <a:prstGeom prst="straightConnector1">
                      <a:avLst/>
                    </a:prstGeom>
                    <a:ln w="762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157" name="Connecteur droit 156"/>
                    <p:cNvCxnSpPr/>
                    <p:nvPr/>
                  </p:nvCxnSpPr>
                  <p:spPr>
                    <a:xfrm flipH="1" flipV="1">
                      <a:off x="6101294" y="1556863"/>
                      <a:ext cx="2318" cy="617079"/>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sp>
              <p:nvSpPr>
                <p:cNvPr id="153" name="Double flèche horizontale 152"/>
                <p:cNvSpPr/>
                <p:nvPr/>
              </p:nvSpPr>
              <p:spPr>
                <a:xfrm>
                  <a:off x="3255551" y="2002126"/>
                  <a:ext cx="2118139" cy="119530"/>
                </a:xfrm>
                <a:prstGeom prst="leftRightArrow">
                  <a:avLst/>
                </a:prstGeom>
                <a:solidFill>
                  <a:srgbClr val="0000FF"/>
                </a:solid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cxnSp>
            <p:nvCxnSpPr>
              <p:cNvPr id="150" name="Connecteur droit avec flèche 149"/>
              <p:cNvCxnSpPr/>
              <p:nvPr/>
            </p:nvCxnSpPr>
            <p:spPr>
              <a:xfrm flipH="1" flipV="1">
                <a:off x="1965008" y="1588541"/>
                <a:ext cx="579934" cy="328414"/>
              </a:xfrm>
              <a:prstGeom prst="straightConnector1">
                <a:avLst/>
              </a:prstGeom>
              <a:noFill/>
              <a:ln w="762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151" name="Connecteur droit avec flèche 150"/>
              <p:cNvCxnSpPr/>
              <p:nvPr/>
            </p:nvCxnSpPr>
            <p:spPr>
              <a:xfrm flipV="1">
                <a:off x="3267260" y="1590072"/>
                <a:ext cx="579934" cy="328414"/>
              </a:xfrm>
              <a:prstGeom prst="straightConnector1">
                <a:avLst/>
              </a:prstGeom>
              <a:noFill/>
              <a:ln w="762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grpSp>
          <p:nvGrpSpPr>
            <p:cNvPr id="48" name="Grouper 47"/>
            <p:cNvGrpSpPr/>
            <p:nvPr/>
          </p:nvGrpSpPr>
          <p:grpSpPr>
            <a:xfrm>
              <a:off x="4660006" y="460450"/>
              <a:ext cx="2933162" cy="2061411"/>
              <a:chOff x="4660006" y="460450"/>
              <a:chExt cx="2933162" cy="2061411"/>
            </a:xfrm>
          </p:grpSpPr>
          <p:grpSp>
            <p:nvGrpSpPr>
              <p:cNvPr id="95" name="Grouper 94"/>
              <p:cNvGrpSpPr/>
              <p:nvPr/>
            </p:nvGrpSpPr>
            <p:grpSpPr>
              <a:xfrm>
                <a:off x="5440041" y="1785276"/>
                <a:ext cx="1388700" cy="736585"/>
                <a:chOff x="2931906" y="2983031"/>
                <a:chExt cx="2770197" cy="1469349"/>
              </a:xfrm>
            </p:grpSpPr>
            <p:grpSp>
              <p:nvGrpSpPr>
                <p:cNvPr id="115" name="Grouper 114"/>
                <p:cNvGrpSpPr/>
                <p:nvPr/>
              </p:nvGrpSpPr>
              <p:grpSpPr>
                <a:xfrm>
                  <a:off x="2931906" y="2983031"/>
                  <a:ext cx="2765429" cy="1469349"/>
                  <a:chOff x="5353229" y="3365806"/>
                  <a:chExt cx="2765429" cy="1469349"/>
                </a:xfrm>
              </p:grpSpPr>
              <p:sp>
                <p:nvSpPr>
                  <p:cNvPr id="134" name="Arc plein 133"/>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5" name="Arc plein 134"/>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6" name="Arc plein 135"/>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7" name="Arc plein 136"/>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8" name="Arc plein 137"/>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39" name="Arc plein 138"/>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0" name="Arc plein 139"/>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1" name="Arc plein 140"/>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2" name="Arc plein 141"/>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3" name="Arc plein 142"/>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44" name="Arc plein 143"/>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116" name="Grouper 115"/>
                <p:cNvGrpSpPr/>
                <p:nvPr/>
              </p:nvGrpSpPr>
              <p:grpSpPr>
                <a:xfrm>
                  <a:off x="2937851" y="3600618"/>
                  <a:ext cx="2764252" cy="87865"/>
                  <a:chOff x="2937851" y="3630288"/>
                  <a:chExt cx="2764252" cy="87865"/>
                </a:xfrm>
              </p:grpSpPr>
              <p:grpSp>
                <p:nvGrpSpPr>
                  <p:cNvPr id="126" name="Grouper 125"/>
                  <p:cNvGrpSpPr/>
                  <p:nvPr/>
                </p:nvGrpSpPr>
                <p:grpSpPr>
                  <a:xfrm rot="19811341">
                    <a:off x="2937851" y="3630288"/>
                    <a:ext cx="1347697" cy="87865"/>
                    <a:chOff x="535143" y="5141061"/>
                    <a:chExt cx="1218335" cy="104852"/>
                  </a:xfrm>
                </p:grpSpPr>
                <p:sp>
                  <p:nvSpPr>
                    <p:cNvPr id="131" name="Rectangle 130"/>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2" name="Rectangle 131"/>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3" name="Rectangle 132"/>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127" name="Grouper 126"/>
                  <p:cNvGrpSpPr/>
                  <p:nvPr/>
                </p:nvGrpSpPr>
                <p:grpSpPr>
                  <a:xfrm rot="1788659" flipH="1">
                    <a:off x="4354406" y="3630288"/>
                    <a:ext cx="1347697" cy="87865"/>
                    <a:chOff x="535143" y="5141061"/>
                    <a:chExt cx="1218335" cy="104852"/>
                  </a:xfrm>
                </p:grpSpPr>
                <p:sp>
                  <p:nvSpPr>
                    <p:cNvPr id="128" name="Rectangle 127"/>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9" name="Rectangle 128"/>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0" name="Rectangle 129"/>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grpSp>
            <p:nvGrpSpPr>
              <p:cNvPr id="96" name="Grouper 95"/>
              <p:cNvGrpSpPr/>
              <p:nvPr/>
            </p:nvGrpSpPr>
            <p:grpSpPr>
              <a:xfrm>
                <a:off x="4660006" y="460450"/>
                <a:ext cx="2933162" cy="1145068"/>
                <a:chOff x="1399883" y="424356"/>
                <a:chExt cx="5812198" cy="2229459"/>
              </a:xfrm>
            </p:grpSpPr>
            <p:sp>
              <p:nvSpPr>
                <p:cNvPr id="110" name="Rectangle 109"/>
                <p:cNvSpPr/>
                <p:nvPr/>
              </p:nvSpPr>
              <p:spPr>
                <a:xfrm>
                  <a:off x="1399883" y="1675455"/>
                  <a:ext cx="1474999" cy="978360"/>
                </a:xfrm>
                <a:prstGeom prst="rect">
                  <a:avLst/>
                </a:prstGeom>
                <a:noFill/>
              </p:spPr>
              <p:txBody>
                <a:bodyPr wrap="none" lIns="91440" tIns="45720" rIns="91440" bIns="45720">
                  <a:spAutoFit/>
                </a:bodyPr>
                <a:lstStyle/>
                <a:p>
                  <a:pPr algn="ctr"/>
                  <a:r>
                    <a:rPr lang="fr-FR"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1" name="Rectangle 110"/>
                <p:cNvSpPr/>
                <p:nvPr/>
              </p:nvSpPr>
              <p:spPr>
                <a:xfrm>
                  <a:off x="5737082" y="1667985"/>
                  <a:ext cx="1474999" cy="978360"/>
                </a:xfrm>
                <a:prstGeom prst="rect">
                  <a:avLst/>
                </a:prstGeom>
                <a:noFill/>
              </p:spPr>
              <p:txBody>
                <a:bodyPr wrap="none" lIns="91440" tIns="45720" rIns="91440" bIns="45720">
                  <a:spAutoFit/>
                </a:bodyPr>
                <a:lstStyle/>
                <a:p>
                  <a:pPr algn="ctr"/>
                  <a:r>
                    <a:rPr lang="fr-FR"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112" name="Grouper 111"/>
                <p:cNvGrpSpPr/>
                <p:nvPr/>
              </p:nvGrpSpPr>
              <p:grpSpPr>
                <a:xfrm>
                  <a:off x="3101058" y="424356"/>
                  <a:ext cx="2658479" cy="978361"/>
                  <a:chOff x="3101058" y="424356"/>
                  <a:chExt cx="2658479" cy="978361"/>
                </a:xfrm>
              </p:grpSpPr>
              <p:sp>
                <p:nvSpPr>
                  <p:cNvPr id="113" name="Rectangle 112"/>
                  <p:cNvSpPr/>
                  <p:nvPr/>
                </p:nvSpPr>
                <p:spPr>
                  <a:xfrm>
                    <a:off x="3101058" y="424356"/>
                    <a:ext cx="1182906" cy="978361"/>
                  </a:xfrm>
                  <a:prstGeom prst="rect">
                    <a:avLst/>
                  </a:prstGeom>
                  <a:noFill/>
                </p:spPr>
                <p:txBody>
                  <a:bodyPr wrap="none" lIns="91440" tIns="45720" rIns="91440" bIns="45720">
                    <a:spAutoFit/>
                  </a:bodyPr>
                  <a:lstStyle/>
                  <a:p>
                    <a:pPr algn="ctr"/>
                    <a:r>
                      <a:rPr lang="fr-FR" sz="24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2400" b="1"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4" name="Rectangle 113"/>
                  <p:cNvSpPr/>
                  <p:nvPr/>
                </p:nvSpPr>
                <p:spPr>
                  <a:xfrm>
                    <a:off x="4576631" y="424356"/>
                    <a:ext cx="1182906" cy="978361"/>
                  </a:xfrm>
                  <a:prstGeom prst="rect">
                    <a:avLst/>
                  </a:prstGeom>
                  <a:noFill/>
                </p:spPr>
                <p:txBody>
                  <a:bodyPr wrap="none" lIns="91440" tIns="45720" rIns="91440" bIns="45720">
                    <a:spAutoFit/>
                  </a:bodyPr>
                  <a:lstStyle/>
                  <a:p>
                    <a:pPr algn="ctr"/>
                    <a:r>
                      <a:rPr lang="fr-FR" sz="24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2400" b="1"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grpSp>
            <p:nvGrpSpPr>
              <p:cNvPr id="97" name="Grouper 96"/>
              <p:cNvGrpSpPr/>
              <p:nvPr/>
            </p:nvGrpSpPr>
            <p:grpSpPr>
              <a:xfrm>
                <a:off x="5596480" y="973051"/>
                <a:ext cx="1068932" cy="801555"/>
                <a:chOff x="3255551" y="1422396"/>
                <a:chExt cx="2118139" cy="1560635"/>
              </a:xfrm>
            </p:grpSpPr>
            <p:grpSp>
              <p:nvGrpSpPr>
                <p:cNvPr id="100" name="Grouper 99"/>
                <p:cNvGrpSpPr/>
                <p:nvPr/>
              </p:nvGrpSpPr>
              <p:grpSpPr>
                <a:xfrm>
                  <a:off x="3615385" y="1422396"/>
                  <a:ext cx="1398471" cy="1560635"/>
                  <a:chOff x="3615385" y="1422396"/>
                  <a:chExt cx="1398471" cy="1560635"/>
                </a:xfrm>
              </p:grpSpPr>
              <p:grpSp>
                <p:nvGrpSpPr>
                  <p:cNvPr id="102" name="Grouper 101"/>
                  <p:cNvGrpSpPr/>
                  <p:nvPr/>
                </p:nvGrpSpPr>
                <p:grpSpPr>
                  <a:xfrm>
                    <a:off x="3615385" y="1422396"/>
                    <a:ext cx="327527" cy="1560635"/>
                    <a:chOff x="6101294" y="1556863"/>
                    <a:chExt cx="327527" cy="1560635"/>
                  </a:xfrm>
                </p:grpSpPr>
                <p:cxnSp>
                  <p:nvCxnSpPr>
                    <p:cNvPr id="107" name="Connecteur droit avec flèche 106"/>
                    <p:cNvCxnSpPr/>
                    <p:nvPr/>
                  </p:nvCxnSpPr>
                  <p:spPr>
                    <a:xfrm>
                      <a:off x="6101294" y="2121646"/>
                      <a:ext cx="327527" cy="995852"/>
                    </a:xfrm>
                    <a:prstGeom prst="straightConnector1">
                      <a:avLst/>
                    </a:prstGeom>
                    <a:ln w="762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108" name="Connecteur droit 107"/>
                    <p:cNvCxnSpPr/>
                    <p:nvPr/>
                  </p:nvCxnSpPr>
                  <p:spPr>
                    <a:xfrm flipV="1">
                      <a:off x="6103612" y="1556863"/>
                      <a:ext cx="0" cy="617079"/>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103" name="Grouper 102"/>
                  <p:cNvGrpSpPr/>
                  <p:nvPr/>
                </p:nvGrpSpPr>
                <p:grpSpPr>
                  <a:xfrm flipH="1">
                    <a:off x="4650650" y="1422396"/>
                    <a:ext cx="363206" cy="1560635"/>
                    <a:chOff x="6101294" y="1556863"/>
                    <a:chExt cx="363206" cy="1560635"/>
                  </a:xfrm>
                </p:grpSpPr>
                <p:cxnSp>
                  <p:nvCxnSpPr>
                    <p:cNvPr id="105" name="Connecteur droit avec flèche 104"/>
                    <p:cNvCxnSpPr/>
                    <p:nvPr/>
                  </p:nvCxnSpPr>
                  <p:spPr>
                    <a:xfrm>
                      <a:off x="6101294" y="2121646"/>
                      <a:ext cx="363206" cy="995852"/>
                    </a:xfrm>
                    <a:prstGeom prst="straightConnector1">
                      <a:avLst/>
                    </a:prstGeom>
                    <a:ln w="762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106" name="Connecteur droit 105"/>
                    <p:cNvCxnSpPr/>
                    <p:nvPr/>
                  </p:nvCxnSpPr>
                  <p:spPr>
                    <a:xfrm flipH="1" flipV="1">
                      <a:off x="6101294" y="1556863"/>
                      <a:ext cx="2318" cy="617079"/>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sp>
              <p:nvSpPr>
                <p:cNvPr id="101" name="Double flèche horizontale 100"/>
                <p:cNvSpPr/>
                <p:nvPr/>
              </p:nvSpPr>
              <p:spPr>
                <a:xfrm>
                  <a:off x="3255551" y="2002126"/>
                  <a:ext cx="2118139" cy="119530"/>
                </a:xfrm>
                <a:prstGeom prst="leftRightArrow">
                  <a:avLst/>
                </a:prstGeom>
                <a:solidFill>
                  <a:srgbClr val="0000FF"/>
                </a:solid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cxnSp>
            <p:nvCxnSpPr>
              <p:cNvPr id="98" name="Connecteur droit avec flèche 97"/>
              <p:cNvCxnSpPr/>
              <p:nvPr/>
            </p:nvCxnSpPr>
            <p:spPr>
              <a:xfrm flipH="1" flipV="1">
                <a:off x="5190790" y="1588542"/>
                <a:ext cx="579934" cy="328414"/>
              </a:xfrm>
              <a:prstGeom prst="straightConnector1">
                <a:avLst/>
              </a:prstGeom>
              <a:noFill/>
              <a:ln w="762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99" name="Connecteur droit avec flèche 98"/>
              <p:cNvCxnSpPr/>
              <p:nvPr/>
            </p:nvCxnSpPr>
            <p:spPr>
              <a:xfrm flipV="1">
                <a:off x="6493042" y="1590072"/>
                <a:ext cx="579934" cy="328414"/>
              </a:xfrm>
              <a:prstGeom prst="straightConnector1">
                <a:avLst/>
              </a:prstGeom>
              <a:noFill/>
              <a:ln w="762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grpSp>
          <p:nvGrpSpPr>
            <p:cNvPr id="49" name="Grouper 48"/>
            <p:cNvGrpSpPr/>
            <p:nvPr/>
          </p:nvGrpSpPr>
          <p:grpSpPr>
            <a:xfrm>
              <a:off x="2906471" y="2497118"/>
              <a:ext cx="3229575" cy="1310515"/>
              <a:chOff x="2906471" y="2497118"/>
              <a:chExt cx="3229575" cy="1310515"/>
            </a:xfrm>
          </p:grpSpPr>
          <p:sp>
            <p:nvSpPr>
              <p:cNvPr id="91" name="Rectangle 90"/>
              <p:cNvSpPr/>
              <p:nvPr/>
            </p:nvSpPr>
            <p:spPr>
              <a:xfrm>
                <a:off x="2906471" y="2604984"/>
                <a:ext cx="1336431" cy="502494"/>
              </a:xfrm>
              <a:prstGeom prst="rect">
                <a:avLst/>
              </a:prstGeom>
            </p:spPr>
            <p:txBody>
              <a:bodyPr wrap="none">
                <a:spAutoFit/>
              </a:bodyPr>
              <a:lstStyle/>
              <a:p>
                <a:pPr lvl="0" algn="ctr"/>
                <a:r>
                  <a:rPr lang="fr-FR" sz="24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0</a:t>
                </a:r>
                <a:r>
                  <a:rPr lang="fr-FR" sz="2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24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12</a:t>
                </a:r>
                <a:r>
                  <a:rPr lang="fr-FR" sz="2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24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2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24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endParaRPr lang="fr-FR" sz="24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sp>
            <p:nvSpPr>
              <p:cNvPr id="92" name="Rectangle 91"/>
              <p:cNvSpPr/>
              <p:nvPr/>
            </p:nvSpPr>
            <p:spPr>
              <a:xfrm>
                <a:off x="4799615" y="2607965"/>
                <a:ext cx="1336431" cy="502494"/>
              </a:xfrm>
              <a:prstGeom prst="rect">
                <a:avLst/>
              </a:prstGeom>
            </p:spPr>
            <p:txBody>
              <a:bodyPr wrap="none">
                <a:spAutoFit/>
              </a:bodyPr>
              <a:lstStyle/>
              <a:p>
                <a:pPr lvl="0" algn="ctr"/>
                <a:r>
                  <a:rPr lang="fr-FR" sz="24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0</a:t>
                </a:r>
                <a:r>
                  <a:rPr lang="fr-FR" sz="2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24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34</a:t>
                </a:r>
                <a:r>
                  <a:rPr lang="fr-FR" sz="2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24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2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2400" b="1" baseline="-25000"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2</a:t>
                </a:r>
                <a:endParaRPr lang="fr-FR" sz="24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cxnSp>
            <p:nvCxnSpPr>
              <p:cNvPr id="93" name="Connecteur en angle 92"/>
              <p:cNvCxnSpPr/>
              <p:nvPr/>
            </p:nvCxnSpPr>
            <p:spPr>
              <a:xfrm rot="16200000" flipH="1">
                <a:off x="2884969" y="2523271"/>
                <a:ext cx="1307535" cy="1255230"/>
              </a:xfrm>
              <a:prstGeom prst="bentConnector3">
                <a:avLst/>
              </a:prstGeom>
              <a:ln w="7620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94" name="Connecteur en angle 93"/>
              <p:cNvCxnSpPr/>
              <p:nvPr/>
            </p:nvCxnSpPr>
            <p:spPr>
              <a:xfrm rot="5400000">
                <a:off x="4845351" y="2526251"/>
                <a:ext cx="1307535" cy="1255230"/>
              </a:xfrm>
              <a:prstGeom prst="bentConnector3">
                <a:avLst/>
              </a:prstGeom>
              <a:ln w="76200" cmpd="sng">
                <a:headEnd type="none"/>
                <a:tailEnd type="none"/>
              </a:ln>
            </p:spPr>
            <p:style>
              <a:lnRef idx="2">
                <a:schemeClr val="accent1"/>
              </a:lnRef>
              <a:fillRef idx="0">
                <a:schemeClr val="accent1"/>
              </a:fillRef>
              <a:effectRef idx="1">
                <a:schemeClr val="accent1"/>
              </a:effectRef>
              <a:fontRef idx="minor">
                <a:schemeClr val="tx1"/>
              </a:fontRef>
            </p:style>
          </p:cxnSp>
        </p:grpSp>
        <p:grpSp>
          <p:nvGrpSpPr>
            <p:cNvPr id="50" name="Grouper 49"/>
            <p:cNvGrpSpPr/>
            <p:nvPr/>
          </p:nvGrpSpPr>
          <p:grpSpPr>
            <a:xfrm>
              <a:off x="3047113" y="3443080"/>
              <a:ext cx="2933162" cy="2575215"/>
              <a:chOff x="3047113" y="3443080"/>
              <a:chExt cx="2933162" cy="2575215"/>
            </a:xfrm>
          </p:grpSpPr>
          <p:grpSp>
            <p:nvGrpSpPr>
              <p:cNvPr id="51" name="Grouper 50"/>
              <p:cNvGrpSpPr/>
              <p:nvPr/>
            </p:nvGrpSpPr>
            <p:grpSpPr>
              <a:xfrm>
                <a:off x="3827150" y="4256554"/>
                <a:ext cx="1388700" cy="736585"/>
                <a:chOff x="2931906" y="2983031"/>
                <a:chExt cx="2770197" cy="1469349"/>
              </a:xfrm>
            </p:grpSpPr>
            <p:grpSp>
              <p:nvGrpSpPr>
                <p:cNvPr id="70" name="Grouper 69"/>
                <p:cNvGrpSpPr/>
                <p:nvPr/>
              </p:nvGrpSpPr>
              <p:grpSpPr>
                <a:xfrm>
                  <a:off x="2931906" y="2983031"/>
                  <a:ext cx="2765429" cy="1469349"/>
                  <a:chOff x="5353229" y="3365806"/>
                  <a:chExt cx="2765429" cy="1469349"/>
                </a:xfrm>
              </p:grpSpPr>
              <p:sp>
                <p:nvSpPr>
                  <p:cNvPr id="80" name="Arc plein 79"/>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1" name="Arc plein 80"/>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2" name="Arc plein 81"/>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3" name="Arc plein 82"/>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4" name="Arc plein 83"/>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5" name="Arc plein 84"/>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6" name="Arc plein 85"/>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7" name="Arc plein 86"/>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8" name="Arc plein 87"/>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9" name="Arc plein 88"/>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90" name="Arc plein 89"/>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71" name="Grouper 70"/>
                <p:cNvGrpSpPr/>
                <p:nvPr/>
              </p:nvGrpSpPr>
              <p:grpSpPr>
                <a:xfrm>
                  <a:off x="2937851" y="3600618"/>
                  <a:ext cx="2764252" cy="87865"/>
                  <a:chOff x="2937851" y="3630288"/>
                  <a:chExt cx="2764252" cy="87865"/>
                </a:xfrm>
              </p:grpSpPr>
              <p:grpSp>
                <p:nvGrpSpPr>
                  <p:cNvPr id="72" name="Grouper 71"/>
                  <p:cNvGrpSpPr/>
                  <p:nvPr/>
                </p:nvGrpSpPr>
                <p:grpSpPr>
                  <a:xfrm rot="19811341">
                    <a:off x="2937851" y="3630288"/>
                    <a:ext cx="1347697" cy="87865"/>
                    <a:chOff x="535143" y="5141061"/>
                    <a:chExt cx="1218335" cy="104852"/>
                  </a:xfrm>
                </p:grpSpPr>
                <p:sp>
                  <p:nvSpPr>
                    <p:cNvPr id="77" name="Rectangle 76"/>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Rectangle 77"/>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9" name="Rectangle 78"/>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73" name="Grouper 72"/>
                  <p:cNvGrpSpPr/>
                  <p:nvPr/>
                </p:nvGrpSpPr>
                <p:grpSpPr>
                  <a:xfrm rot="1788659" flipH="1">
                    <a:off x="4354406" y="3630288"/>
                    <a:ext cx="1347697" cy="87865"/>
                    <a:chOff x="535143" y="5141061"/>
                    <a:chExt cx="1218335" cy="104852"/>
                  </a:xfrm>
                </p:grpSpPr>
                <p:sp>
                  <p:nvSpPr>
                    <p:cNvPr id="74" name="Rectangle 73"/>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Rectangle 74"/>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Rectangle 75"/>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grpSp>
            <p:nvGrpSpPr>
              <p:cNvPr id="52" name="Grouper 51"/>
              <p:cNvGrpSpPr/>
              <p:nvPr/>
            </p:nvGrpSpPr>
            <p:grpSpPr>
              <a:xfrm>
                <a:off x="3047113" y="3569217"/>
                <a:ext cx="2933162" cy="2449078"/>
                <a:chOff x="1399879" y="1667985"/>
                <a:chExt cx="5812201" cy="4768379"/>
              </a:xfrm>
            </p:grpSpPr>
            <p:sp>
              <p:nvSpPr>
                <p:cNvPr id="67" name="Rectangle 66"/>
                <p:cNvSpPr/>
                <p:nvPr/>
              </p:nvSpPr>
              <p:spPr>
                <a:xfrm>
                  <a:off x="1399879" y="1675455"/>
                  <a:ext cx="1475000" cy="978360"/>
                </a:xfrm>
                <a:prstGeom prst="rect">
                  <a:avLst/>
                </a:prstGeom>
                <a:noFill/>
              </p:spPr>
              <p:txBody>
                <a:bodyPr wrap="none" lIns="91440" tIns="45720" rIns="91440" bIns="45720">
                  <a:spAutoFit/>
                </a:bodyPr>
                <a:lstStyle/>
                <a:p>
                  <a:pPr algn="ctr"/>
                  <a:r>
                    <a:rPr lang="fr-FR"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8" name="Rectangle 67"/>
                <p:cNvSpPr/>
                <p:nvPr/>
              </p:nvSpPr>
              <p:spPr>
                <a:xfrm>
                  <a:off x="5737080" y="1667985"/>
                  <a:ext cx="1475000" cy="978360"/>
                </a:xfrm>
                <a:prstGeom prst="rect">
                  <a:avLst/>
                </a:prstGeom>
                <a:noFill/>
              </p:spPr>
              <p:txBody>
                <a:bodyPr wrap="none" lIns="91440" tIns="45720" rIns="91440" bIns="45720">
                  <a:spAutoFit/>
                </a:bodyPr>
                <a:lstStyle/>
                <a:p>
                  <a:pPr algn="ctr"/>
                  <a:r>
                    <a:rPr lang="fr-FR" sz="24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fr-FR"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24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9" name="Rectangle 68"/>
                <p:cNvSpPr/>
                <p:nvPr/>
              </p:nvSpPr>
              <p:spPr>
                <a:xfrm>
                  <a:off x="3541831" y="5458004"/>
                  <a:ext cx="1475000" cy="978360"/>
                </a:xfrm>
                <a:prstGeom prst="rect">
                  <a:avLst/>
                </a:prstGeom>
              </p:spPr>
              <p:txBody>
                <a:bodyPr wrap="none">
                  <a:spAutoFit/>
                </a:bodyPr>
                <a:lstStyle/>
                <a:p>
                  <a:pPr lvl="0" algn="ctr"/>
                  <a:r>
                    <a:rPr lang="fr-FR" sz="24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24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24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12</a:t>
                  </a:r>
                  <a:endParaRPr lang="fr-FR" sz="24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grpSp>
          <p:grpSp>
            <p:nvGrpSpPr>
              <p:cNvPr id="53" name="Grouper 52"/>
              <p:cNvGrpSpPr/>
              <p:nvPr/>
            </p:nvGrpSpPr>
            <p:grpSpPr>
              <a:xfrm>
                <a:off x="3983589" y="3443080"/>
                <a:ext cx="1068931" cy="801555"/>
                <a:chOff x="3255551" y="1422396"/>
                <a:chExt cx="2118139" cy="1560635"/>
              </a:xfrm>
            </p:grpSpPr>
            <p:grpSp>
              <p:nvGrpSpPr>
                <p:cNvPr id="58" name="Grouper 57"/>
                <p:cNvGrpSpPr/>
                <p:nvPr/>
              </p:nvGrpSpPr>
              <p:grpSpPr>
                <a:xfrm>
                  <a:off x="3615385" y="1422396"/>
                  <a:ext cx="1398471" cy="1560635"/>
                  <a:chOff x="3615385" y="1422396"/>
                  <a:chExt cx="1398471" cy="1560635"/>
                </a:xfrm>
              </p:grpSpPr>
              <p:grpSp>
                <p:nvGrpSpPr>
                  <p:cNvPr id="60" name="Grouper 59"/>
                  <p:cNvGrpSpPr/>
                  <p:nvPr/>
                </p:nvGrpSpPr>
                <p:grpSpPr>
                  <a:xfrm>
                    <a:off x="3615385" y="1422396"/>
                    <a:ext cx="327527" cy="1560635"/>
                    <a:chOff x="6101294" y="1556863"/>
                    <a:chExt cx="327527" cy="1560635"/>
                  </a:xfrm>
                </p:grpSpPr>
                <p:cxnSp>
                  <p:nvCxnSpPr>
                    <p:cNvPr id="64" name="Connecteur droit avec flèche 63"/>
                    <p:cNvCxnSpPr/>
                    <p:nvPr/>
                  </p:nvCxnSpPr>
                  <p:spPr>
                    <a:xfrm>
                      <a:off x="6101294" y="2121646"/>
                      <a:ext cx="327527" cy="995852"/>
                    </a:xfrm>
                    <a:prstGeom prst="straightConnector1">
                      <a:avLst/>
                    </a:prstGeom>
                    <a:ln w="762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66" name="Connecteur droit 65"/>
                    <p:cNvCxnSpPr/>
                    <p:nvPr/>
                  </p:nvCxnSpPr>
                  <p:spPr>
                    <a:xfrm flipV="1">
                      <a:off x="6103612" y="1556863"/>
                      <a:ext cx="0" cy="617079"/>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nvGrpSpPr>
                  <p:cNvPr id="61" name="Grouper 60"/>
                  <p:cNvGrpSpPr/>
                  <p:nvPr/>
                </p:nvGrpSpPr>
                <p:grpSpPr>
                  <a:xfrm flipH="1">
                    <a:off x="4650650" y="1422396"/>
                    <a:ext cx="363206" cy="1560635"/>
                    <a:chOff x="6101294" y="1556863"/>
                    <a:chExt cx="363206" cy="1560635"/>
                  </a:xfrm>
                </p:grpSpPr>
                <p:cxnSp>
                  <p:nvCxnSpPr>
                    <p:cNvPr id="62" name="Connecteur droit avec flèche 61"/>
                    <p:cNvCxnSpPr/>
                    <p:nvPr/>
                  </p:nvCxnSpPr>
                  <p:spPr>
                    <a:xfrm>
                      <a:off x="6101294" y="2121646"/>
                      <a:ext cx="363206" cy="995852"/>
                    </a:xfrm>
                    <a:prstGeom prst="straightConnector1">
                      <a:avLst/>
                    </a:prstGeom>
                    <a:ln w="762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63" name="Connecteur droit 62"/>
                    <p:cNvCxnSpPr/>
                    <p:nvPr/>
                  </p:nvCxnSpPr>
                  <p:spPr>
                    <a:xfrm flipH="1" flipV="1">
                      <a:off x="6101294" y="1556863"/>
                      <a:ext cx="2318" cy="617079"/>
                    </a:xfrm>
                    <a:prstGeom prst="line">
                      <a:avLst/>
                    </a:prstGeom>
                    <a:ln w="76200" cmpd="sng"/>
                  </p:spPr>
                  <p:style>
                    <a:lnRef idx="2">
                      <a:schemeClr val="accent1"/>
                    </a:lnRef>
                    <a:fillRef idx="0">
                      <a:schemeClr val="accent1"/>
                    </a:fillRef>
                    <a:effectRef idx="1">
                      <a:schemeClr val="accent1"/>
                    </a:effectRef>
                    <a:fontRef idx="minor">
                      <a:schemeClr val="tx1"/>
                    </a:fontRef>
                  </p:style>
                </p:cxnSp>
              </p:grpSp>
            </p:grpSp>
            <p:sp>
              <p:nvSpPr>
                <p:cNvPr id="59" name="Double flèche horizontale 58"/>
                <p:cNvSpPr/>
                <p:nvPr/>
              </p:nvSpPr>
              <p:spPr>
                <a:xfrm>
                  <a:off x="3255551" y="2002126"/>
                  <a:ext cx="2118139" cy="119530"/>
                </a:xfrm>
                <a:prstGeom prst="leftRightArrow">
                  <a:avLst/>
                </a:prstGeom>
                <a:solidFill>
                  <a:srgbClr val="0000FF"/>
                </a:solid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400"/>
                </a:p>
              </p:txBody>
            </p:sp>
          </p:grpSp>
          <p:cxnSp>
            <p:nvCxnSpPr>
              <p:cNvPr id="55" name="Connecteur droit avec flèche 54"/>
              <p:cNvCxnSpPr/>
              <p:nvPr/>
            </p:nvCxnSpPr>
            <p:spPr>
              <a:xfrm flipH="1">
                <a:off x="4512097" y="4967148"/>
                <a:ext cx="11915" cy="629937"/>
              </a:xfrm>
              <a:prstGeom prst="straightConnector1">
                <a:avLst/>
              </a:prstGeom>
              <a:noFill/>
              <a:ln w="762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flipH="1" flipV="1">
                <a:off x="3577899" y="4058570"/>
                <a:ext cx="579934" cy="328414"/>
              </a:xfrm>
              <a:prstGeom prst="straightConnector1">
                <a:avLst/>
              </a:prstGeom>
              <a:noFill/>
              <a:ln w="762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p:nvPr/>
            </p:nvCxnSpPr>
            <p:spPr>
              <a:xfrm flipV="1">
                <a:off x="4880152" y="4060101"/>
                <a:ext cx="579934" cy="328414"/>
              </a:xfrm>
              <a:prstGeom prst="straightConnector1">
                <a:avLst/>
              </a:prstGeom>
              <a:noFill/>
              <a:ln w="762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grpSp>
      <p:sp>
        <p:nvSpPr>
          <p:cNvPr id="2" name="Espace réservé de la date 1"/>
          <p:cNvSpPr>
            <a:spLocks noGrp="1"/>
          </p:cNvSpPr>
          <p:nvPr>
            <p:ph type="dt" sz="half" idx="10"/>
          </p:nvPr>
        </p:nvSpPr>
        <p:spPr/>
        <p:txBody>
          <a:bodyPr/>
          <a:lstStyle/>
          <a:p>
            <a:pPr>
              <a:defRPr/>
            </a:pPr>
            <a:r>
              <a:rPr lang="fr-FR" smtClean="0"/>
              <a:t>September 27, 2013</a:t>
            </a:r>
            <a:endParaRPr lang="en-US"/>
          </a:p>
        </p:txBody>
      </p:sp>
      <p:sp>
        <p:nvSpPr>
          <p:cNvPr id="3" name="Espace réservé du pied de page 2"/>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4" name="Espace réservé du numéro de diapositive 3"/>
          <p:cNvSpPr>
            <a:spLocks noGrp="1"/>
          </p:cNvSpPr>
          <p:nvPr>
            <p:ph type="sldNum" sz="quarter" idx="12"/>
          </p:nvPr>
        </p:nvSpPr>
        <p:spPr/>
        <p:txBody>
          <a:bodyPr/>
          <a:lstStyle/>
          <a:p>
            <a:pPr>
              <a:defRPr/>
            </a:pPr>
            <a:fld id="{4B876B1B-EB38-7743-80AF-58380E7A0218}" type="slidenum">
              <a:rPr lang="en-US" smtClean="0"/>
              <a:pPr>
                <a:defRPr/>
              </a:pPr>
              <a:t>17</a:t>
            </a:fld>
            <a:endParaRPr lang="en-US"/>
          </a:p>
        </p:txBody>
      </p:sp>
    </p:spTree>
    <p:extLst>
      <p:ext uri="{BB962C8B-B14F-4D97-AF65-F5344CB8AC3E}">
        <p14:creationId xmlns:p14="http://schemas.microsoft.com/office/powerpoint/2010/main" xmlns="" val="748392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er 74"/>
          <p:cNvGrpSpPr/>
          <p:nvPr/>
        </p:nvGrpSpPr>
        <p:grpSpPr>
          <a:xfrm>
            <a:off x="3984153" y="1586730"/>
            <a:ext cx="6012510" cy="4798041"/>
            <a:chOff x="1463675" y="542871"/>
            <a:chExt cx="7450015" cy="5855371"/>
          </a:xfrm>
        </p:grpSpPr>
        <p:grpSp>
          <p:nvGrpSpPr>
            <p:cNvPr id="342" name="Grouper 341"/>
            <p:cNvGrpSpPr/>
            <p:nvPr/>
          </p:nvGrpSpPr>
          <p:grpSpPr>
            <a:xfrm>
              <a:off x="4433539" y="1495540"/>
              <a:ext cx="1008094" cy="545594"/>
              <a:chOff x="2931906" y="2983031"/>
              <a:chExt cx="2770197" cy="1469349"/>
            </a:xfrm>
          </p:grpSpPr>
          <p:grpSp>
            <p:nvGrpSpPr>
              <p:cNvPr id="343" name="Grouper 342"/>
              <p:cNvGrpSpPr/>
              <p:nvPr/>
            </p:nvGrpSpPr>
            <p:grpSpPr>
              <a:xfrm>
                <a:off x="2931906" y="2983031"/>
                <a:ext cx="2765429" cy="1469349"/>
                <a:chOff x="5353229" y="3365806"/>
                <a:chExt cx="2765429" cy="1469349"/>
              </a:xfrm>
            </p:grpSpPr>
            <p:sp>
              <p:nvSpPr>
                <p:cNvPr id="353" name="Arc plein 352"/>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54" name="Arc plein 353"/>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55" name="Arc plein 354"/>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56" name="Arc plein 355"/>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57" name="Arc plein 356"/>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58" name="Arc plein 357"/>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59" name="Arc plein 358"/>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60" name="Arc plein 359"/>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61" name="Arc plein 360"/>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62" name="Arc plein 361"/>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63" name="Arc plein 362"/>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344" name="Grouper 343"/>
              <p:cNvGrpSpPr/>
              <p:nvPr/>
            </p:nvGrpSpPr>
            <p:grpSpPr>
              <a:xfrm>
                <a:off x="2937851" y="3600618"/>
                <a:ext cx="2764252" cy="87865"/>
                <a:chOff x="2937851" y="3630288"/>
                <a:chExt cx="2764252" cy="87865"/>
              </a:xfrm>
            </p:grpSpPr>
            <p:grpSp>
              <p:nvGrpSpPr>
                <p:cNvPr id="345" name="Grouper 344"/>
                <p:cNvGrpSpPr/>
                <p:nvPr/>
              </p:nvGrpSpPr>
              <p:grpSpPr>
                <a:xfrm rot="19811341">
                  <a:off x="2937851" y="3630288"/>
                  <a:ext cx="1347697" cy="87865"/>
                  <a:chOff x="535143" y="5141061"/>
                  <a:chExt cx="1218335" cy="104852"/>
                </a:xfrm>
              </p:grpSpPr>
              <p:sp>
                <p:nvSpPr>
                  <p:cNvPr id="350" name="Rectangle 349"/>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1" name="Rectangle 350"/>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52" name="Rectangle 351"/>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46" name="Grouper 345"/>
                <p:cNvGrpSpPr/>
                <p:nvPr/>
              </p:nvGrpSpPr>
              <p:grpSpPr>
                <a:xfrm rot="1788659" flipH="1">
                  <a:off x="4354406" y="3630288"/>
                  <a:ext cx="1347697" cy="87865"/>
                  <a:chOff x="535143" y="5141061"/>
                  <a:chExt cx="1218335" cy="104852"/>
                </a:xfrm>
              </p:grpSpPr>
              <p:sp>
                <p:nvSpPr>
                  <p:cNvPr id="347" name="Rectangle 346"/>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8" name="Rectangle 347"/>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49" name="Rectangle 348"/>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grpSp>
          <p:nvGrpSpPr>
            <p:cNvPr id="63" name="Grouper 62"/>
            <p:cNvGrpSpPr/>
            <p:nvPr/>
          </p:nvGrpSpPr>
          <p:grpSpPr>
            <a:xfrm>
              <a:off x="5120716" y="3808781"/>
              <a:ext cx="1522291" cy="937893"/>
              <a:chOff x="3643705" y="3348091"/>
              <a:chExt cx="1522291" cy="937893"/>
            </a:xfrm>
          </p:grpSpPr>
          <p:cxnSp>
            <p:nvCxnSpPr>
              <p:cNvPr id="340" name="Connecteur droit 339"/>
              <p:cNvCxnSpPr/>
              <p:nvPr/>
            </p:nvCxnSpPr>
            <p:spPr>
              <a:xfrm>
                <a:off x="5139895" y="3348091"/>
                <a:ext cx="0" cy="467801"/>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a:off x="3643705" y="3818183"/>
                <a:ext cx="1522291" cy="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55" name="Connecteur droit 54"/>
              <p:cNvCxnSpPr/>
              <p:nvPr/>
            </p:nvCxnSpPr>
            <p:spPr>
              <a:xfrm>
                <a:off x="3669559" y="3818183"/>
                <a:ext cx="0" cy="467801"/>
              </a:xfrm>
              <a:prstGeom prst="line">
                <a:avLst/>
              </a:prstGeom>
              <a:ln w="50800"/>
            </p:spPr>
            <p:style>
              <a:lnRef idx="2">
                <a:schemeClr val="accent1"/>
              </a:lnRef>
              <a:fillRef idx="0">
                <a:schemeClr val="accent1"/>
              </a:fillRef>
              <a:effectRef idx="1">
                <a:schemeClr val="accent1"/>
              </a:effectRef>
              <a:fontRef idx="minor">
                <a:schemeClr val="tx1"/>
              </a:fontRef>
            </p:style>
          </p:cxnSp>
        </p:grpSp>
        <p:sp>
          <p:nvSpPr>
            <p:cNvPr id="19" name="Rectangle 18"/>
            <p:cNvSpPr/>
            <p:nvPr/>
          </p:nvSpPr>
          <p:spPr>
            <a:xfrm>
              <a:off x="2495465" y="2092733"/>
              <a:ext cx="1187516" cy="413160"/>
            </a:xfrm>
            <a:prstGeom prst="rect">
              <a:avLst/>
            </a:prstGeom>
          </p:spPr>
          <p:txBody>
            <a:bodyPr wrap="none">
              <a:spAutoFit/>
            </a:bodyPr>
            <a:lstStyle/>
            <a:p>
              <a:pPr lvl="0" algn="ct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0</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12</a:t>
              </a:r>
              <a:endParaRPr lang="fr-FR" sz="16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sp>
          <p:nvSpPr>
            <p:cNvPr id="195" name="Rectangle 194"/>
            <p:cNvSpPr/>
            <p:nvPr/>
          </p:nvSpPr>
          <p:spPr>
            <a:xfrm>
              <a:off x="3863650" y="2094889"/>
              <a:ext cx="1187516" cy="413160"/>
            </a:xfrm>
            <a:prstGeom prst="rect">
              <a:avLst/>
            </a:prstGeom>
          </p:spPr>
          <p:txBody>
            <a:bodyPr wrap="none">
              <a:spAutoFit/>
            </a:bodyPr>
            <a:lstStyle/>
            <a:p>
              <a:pPr lvl="0" algn="ct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2</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0</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34</a:t>
              </a:r>
              <a:endParaRPr lang="fr-FR" sz="16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grpSp>
          <p:nvGrpSpPr>
            <p:cNvPr id="73" name="Grouper 72"/>
            <p:cNvGrpSpPr/>
            <p:nvPr/>
          </p:nvGrpSpPr>
          <p:grpSpPr>
            <a:xfrm>
              <a:off x="1463675" y="542871"/>
              <a:ext cx="2277067" cy="1495562"/>
              <a:chOff x="1463675" y="542871"/>
              <a:chExt cx="2277067" cy="1495562"/>
            </a:xfrm>
          </p:grpSpPr>
          <p:grpSp>
            <p:nvGrpSpPr>
              <p:cNvPr id="473" name="Grouper 472"/>
              <p:cNvGrpSpPr/>
              <p:nvPr/>
            </p:nvGrpSpPr>
            <p:grpSpPr>
              <a:xfrm>
                <a:off x="2101059" y="1492839"/>
                <a:ext cx="1008094" cy="545594"/>
                <a:chOff x="2931906" y="2983031"/>
                <a:chExt cx="2770197" cy="1469349"/>
              </a:xfrm>
            </p:grpSpPr>
            <p:grpSp>
              <p:nvGrpSpPr>
                <p:cNvPr id="474" name="Grouper 473"/>
                <p:cNvGrpSpPr/>
                <p:nvPr/>
              </p:nvGrpSpPr>
              <p:grpSpPr>
                <a:xfrm>
                  <a:off x="2931906" y="2983031"/>
                  <a:ext cx="2765429" cy="1469349"/>
                  <a:chOff x="5353229" y="3365806"/>
                  <a:chExt cx="2765429" cy="1469349"/>
                </a:xfrm>
              </p:grpSpPr>
              <p:sp>
                <p:nvSpPr>
                  <p:cNvPr id="484" name="Arc plein 483"/>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85" name="Arc plein 484"/>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86" name="Arc plein 485"/>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87" name="Arc plein 486"/>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88" name="Arc plein 487"/>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89" name="Arc plein 488"/>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90" name="Arc plein 489"/>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91" name="Arc plein 490"/>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92" name="Arc plein 491"/>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93" name="Arc plein 492"/>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94" name="Arc plein 493"/>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475" name="Grouper 474"/>
                <p:cNvGrpSpPr/>
                <p:nvPr/>
              </p:nvGrpSpPr>
              <p:grpSpPr>
                <a:xfrm>
                  <a:off x="2937851" y="3600618"/>
                  <a:ext cx="2764252" cy="87865"/>
                  <a:chOff x="2937851" y="3630288"/>
                  <a:chExt cx="2764252" cy="87865"/>
                </a:xfrm>
              </p:grpSpPr>
              <p:grpSp>
                <p:nvGrpSpPr>
                  <p:cNvPr id="476" name="Grouper 475"/>
                  <p:cNvGrpSpPr/>
                  <p:nvPr/>
                </p:nvGrpSpPr>
                <p:grpSpPr>
                  <a:xfrm rot="19811341">
                    <a:off x="2937851" y="3630288"/>
                    <a:ext cx="1347697" cy="87865"/>
                    <a:chOff x="535143" y="5141061"/>
                    <a:chExt cx="1218335" cy="104852"/>
                  </a:xfrm>
                </p:grpSpPr>
                <p:sp>
                  <p:nvSpPr>
                    <p:cNvPr id="481" name="Rectangle 480"/>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2" name="Rectangle 481"/>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3" name="Rectangle 482"/>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77" name="Grouper 476"/>
                  <p:cNvGrpSpPr/>
                  <p:nvPr/>
                </p:nvGrpSpPr>
                <p:grpSpPr>
                  <a:xfrm rot="1788659" flipH="1">
                    <a:off x="4354406" y="3630288"/>
                    <a:ext cx="1347697" cy="87865"/>
                    <a:chOff x="535143" y="5141061"/>
                    <a:chExt cx="1218335" cy="104852"/>
                  </a:xfrm>
                </p:grpSpPr>
                <p:sp>
                  <p:nvSpPr>
                    <p:cNvPr id="478" name="Rectangle 477"/>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79" name="Rectangle 478"/>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80" name="Rectangle 479"/>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sp>
            <p:nvSpPr>
              <p:cNvPr id="17" name="Rectangle 16"/>
              <p:cNvSpPr/>
              <p:nvPr/>
            </p:nvSpPr>
            <p:spPr>
              <a:xfrm>
                <a:off x="1463675" y="1007263"/>
                <a:ext cx="695215" cy="413160"/>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 name="Rectangle 17"/>
              <p:cNvSpPr/>
              <p:nvPr/>
            </p:nvSpPr>
            <p:spPr>
              <a:xfrm>
                <a:off x="3045527" y="1004489"/>
                <a:ext cx="695215" cy="413160"/>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46" name="Grouper 45"/>
              <p:cNvGrpSpPr/>
              <p:nvPr/>
            </p:nvGrpSpPr>
            <p:grpSpPr>
              <a:xfrm>
                <a:off x="2092141" y="542871"/>
                <a:ext cx="1110813" cy="413160"/>
                <a:chOff x="2907456" y="424356"/>
                <a:chExt cx="3045684" cy="1113079"/>
              </a:xfrm>
            </p:grpSpPr>
            <p:sp>
              <p:nvSpPr>
                <p:cNvPr id="21" name="Rectangle 20"/>
                <p:cNvSpPr/>
                <p:nvPr/>
              </p:nvSpPr>
              <p:spPr>
                <a:xfrm>
                  <a:off x="2907456" y="424356"/>
                  <a:ext cx="1570110" cy="1113079"/>
                </a:xfrm>
                <a:prstGeom prst="rect">
                  <a:avLst/>
                </a:prstGeom>
                <a:noFill/>
              </p:spPr>
              <p:txBody>
                <a:bodyPr wrap="none" lIns="91440" tIns="45720" rIns="91440" bIns="45720">
                  <a:spAutoFit/>
                </a:bodyPr>
                <a:lstStyle/>
                <a:p>
                  <a:pPr algn="ctr"/>
                  <a:r>
                    <a:rPr lang="fr-FR" sz="16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2" name="Rectangle 21"/>
                <p:cNvSpPr/>
                <p:nvPr/>
              </p:nvSpPr>
              <p:spPr>
                <a:xfrm>
                  <a:off x="4383030" y="424356"/>
                  <a:ext cx="1570110" cy="1113079"/>
                </a:xfrm>
                <a:prstGeom prst="rect">
                  <a:avLst/>
                </a:prstGeom>
                <a:noFill/>
              </p:spPr>
              <p:txBody>
                <a:bodyPr wrap="none" lIns="91440" tIns="45720" rIns="91440" bIns="45720">
                  <a:spAutoFit/>
                </a:bodyPr>
                <a:lstStyle/>
                <a:p>
                  <a:pPr algn="ctr"/>
                  <a:r>
                    <a:rPr lang="fr-FR" sz="16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48" name="Grouper 47"/>
              <p:cNvGrpSpPr/>
              <p:nvPr/>
            </p:nvGrpSpPr>
            <p:grpSpPr>
              <a:xfrm>
                <a:off x="2350336" y="913330"/>
                <a:ext cx="510047" cy="579287"/>
                <a:chOff x="3615385" y="1422396"/>
                <a:chExt cx="1398471" cy="1560635"/>
              </a:xfrm>
            </p:grpSpPr>
            <p:grpSp>
              <p:nvGrpSpPr>
                <p:cNvPr id="26" name="Grouper 25"/>
                <p:cNvGrpSpPr/>
                <p:nvPr/>
              </p:nvGrpSpPr>
              <p:grpSpPr>
                <a:xfrm>
                  <a:off x="3615385" y="1422396"/>
                  <a:ext cx="327527" cy="1560635"/>
                  <a:chOff x="6101294" y="1556863"/>
                  <a:chExt cx="327527" cy="1560635"/>
                </a:xfrm>
              </p:grpSpPr>
              <p:cxnSp>
                <p:nvCxnSpPr>
                  <p:cNvPr id="30" name="Connecteur droit avec flèche 29"/>
                  <p:cNvCxnSpPr/>
                  <p:nvPr/>
                </p:nvCxnSpPr>
                <p:spPr>
                  <a:xfrm>
                    <a:off x="6101294" y="2121646"/>
                    <a:ext cx="327527"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31" name="Connecteur droit 30"/>
                  <p:cNvCxnSpPr/>
                  <p:nvPr/>
                </p:nvCxnSpPr>
                <p:spPr>
                  <a:xfrm flipV="1">
                    <a:off x="6103612" y="1556863"/>
                    <a:ext cx="0" cy="617079"/>
                  </a:xfrm>
                  <a:prstGeom prst="line">
                    <a:avLst/>
                  </a:prstGeom>
                  <a:ln w="50800" cmpd="sng"/>
                </p:spPr>
                <p:style>
                  <a:lnRef idx="2">
                    <a:schemeClr val="accent1"/>
                  </a:lnRef>
                  <a:fillRef idx="0">
                    <a:schemeClr val="accent1"/>
                  </a:fillRef>
                  <a:effectRef idx="1">
                    <a:schemeClr val="accent1"/>
                  </a:effectRef>
                  <a:fontRef idx="minor">
                    <a:schemeClr val="tx1"/>
                  </a:fontRef>
                </p:style>
              </p:cxnSp>
            </p:grpSp>
            <p:grpSp>
              <p:nvGrpSpPr>
                <p:cNvPr id="27" name="Grouper 26"/>
                <p:cNvGrpSpPr/>
                <p:nvPr/>
              </p:nvGrpSpPr>
              <p:grpSpPr>
                <a:xfrm flipH="1">
                  <a:off x="4650650" y="1422396"/>
                  <a:ext cx="363206" cy="1560635"/>
                  <a:chOff x="6101294" y="1556863"/>
                  <a:chExt cx="363206" cy="1560635"/>
                </a:xfrm>
              </p:grpSpPr>
              <p:cxnSp>
                <p:nvCxnSpPr>
                  <p:cNvPr id="28" name="Connecteur droit avec flèche 27"/>
                  <p:cNvCxnSpPr/>
                  <p:nvPr/>
                </p:nvCxnSpPr>
                <p:spPr>
                  <a:xfrm>
                    <a:off x="6101294" y="2121646"/>
                    <a:ext cx="363206"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p:nvCxnSpPr>
                <p:spPr>
                  <a:xfrm flipH="1" flipV="1">
                    <a:off x="6101294" y="1556863"/>
                    <a:ext cx="2318" cy="617079"/>
                  </a:xfrm>
                  <a:prstGeom prst="line">
                    <a:avLst/>
                  </a:prstGeom>
                  <a:ln w="50800" cmpd="sng"/>
                </p:spPr>
                <p:style>
                  <a:lnRef idx="2">
                    <a:schemeClr val="accent1"/>
                  </a:lnRef>
                  <a:fillRef idx="0">
                    <a:schemeClr val="accent1"/>
                  </a:fillRef>
                  <a:effectRef idx="1">
                    <a:schemeClr val="accent1"/>
                  </a:effectRef>
                  <a:fontRef idx="minor">
                    <a:schemeClr val="tx1"/>
                  </a:fontRef>
                </p:style>
              </p:cxnSp>
            </p:grpSp>
          </p:grpSp>
          <p:sp>
            <p:nvSpPr>
              <p:cNvPr id="25" name="Double flèche horizontale 24"/>
              <p:cNvSpPr/>
              <p:nvPr/>
            </p:nvSpPr>
            <p:spPr>
              <a:xfrm>
                <a:off x="2219098" y="1128518"/>
                <a:ext cx="772522" cy="44368"/>
              </a:xfrm>
              <a:prstGeom prst="leftRightArrow">
                <a:avLst/>
              </a:prstGeom>
              <a:solidFill>
                <a:srgbClr val="0000FF"/>
              </a:solidFill>
              <a:ln w="508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cxnSp>
            <p:nvCxnSpPr>
              <p:cNvPr id="33" name="Connecteur droit avec flèche 32"/>
              <p:cNvCxnSpPr/>
              <p:nvPr/>
            </p:nvCxnSpPr>
            <p:spPr>
              <a:xfrm flipH="1" flipV="1">
                <a:off x="1925904" y="1358147"/>
                <a:ext cx="419121"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flipV="1">
                <a:off x="2867047" y="1359253"/>
                <a:ext cx="419121"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grpSp>
          <p:nvGrpSpPr>
            <p:cNvPr id="138" name="Grouper 137"/>
            <p:cNvGrpSpPr/>
            <p:nvPr/>
          </p:nvGrpSpPr>
          <p:grpSpPr>
            <a:xfrm>
              <a:off x="3794962" y="542871"/>
              <a:ext cx="2277066" cy="877552"/>
              <a:chOff x="1184294" y="424356"/>
              <a:chExt cx="6243376" cy="2364179"/>
            </a:xfrm>
          </p:grpSpPr>
          <p:sp>
            <p:nvSpPr>
              <p:cNvPr id="160" name="Rectangle 159"/>
              <p:cNvSpPr/>
              <p:nvPr/>
            </p:nvSpPr>
            <p:spPr>
              <a:xfrm>
                <a:off x="1184294" y="1675457"/>
                <a:ext cx="1906176" cy="1113078"/>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1" name="Rectangle 160"/>
              <p:cNvSpPr/>
              <p:nvPr/>
            </p:nvSpPr>
            <p:spPr>
              <a:xfrm>
                <a:off x="5521494" y="1667987"/>
                <a:ext cx="1906176" cy="1113078"/>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163" name="Grouper 162"/>
              <p:cNvGrpSpPr/>
              <p:nvPr/>
            </p:nvGrpSpPr>
            <p:grpSpPr>
              <a:xfrm>
                <a:off x="2907455" y="424356"/>
                <a:ext cx="3053570" cy="1113079"/>
                <a:chOff x="2907455" y="424356"/>
                <a:chExt cx="3053570" cy="1113079"/>
              </a:xfrm>
            </p:grpSpPr>
            <p:sp>
              <p:nvSpPr>
                <p:cNvPr id="164" name="Rectangle 163"/>
                <p:cNvSpPr/>
                <p:nvPr/>
              </p:nvSpPr>
              <p:spPr>
                <a:xfrm>
                  <a:off x="2907455" y="424356"/>
                  <a:ext cx="1570110" cy="1113079"/>
                </a:xfrm>
                <a:prstGeom prst="rect">
                  <a:avLst/>
                </a:prstGeom>
                <a:noFill/>
              </p:spPr>
              <p:txBody>
                <a:bodyPr wrap="none" lIns="91440" tIns="45720" rIns="91440" bIns="45720">
                  <a:spAutoFit/>
                </a:bodyPr>
                <a:lstStyle/>
                <a:p>
                  <a:pPr algn="ctr"/>
                  <a:r>
                    <a:rPr lang="fr-FR" sz="16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1600" b="1"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65" name="Rectangle 164"/>
                <p:cNvSpPr/>
                <p:nvPr/>
              </p:nvSpPr>
              <p:spPr>
                <a:xfrm>
                  <a:off x="4375144" y="424356"/>
                  <a:ext cx="1585881" cy="1113079"/>
                </a:xfrm>
                <a:prstGeom prst="rect">
                  <a:avLst/>
                </a:prstGeom>
                <a:noFill/>
              </p:spPr>
              <p:txBody>
                <a:bodyPr wrap="none" lIns="91440" tIns="45720" rIns="91440" bIns="45720">
                  <a:spAutoFit/>
                </a:bodyPr>
                <a:lstStyle/>
                <a:p>
                  <a:pPr algn="ctr"/>
                  <a:r>
                    <a:rPr lang="fr-FR" sz="16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1600" b="1" baseline="-25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4</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grpSp>
          <p:nvGrpSpPr>
            <p:cNvPr id="139" name="Grouper 138"/>
            <p:cNvGrpSpPr/>
            <p:nvPr/>
          </p:nvGrpSpPr>
          <p:grpSpPr>
            <a:xfrm>
              <a:off x="4550384" y="913330"/>
              <a:ext cx="772521" cy="579287"/>
              <a:chOff x="3255551" y="1422396"/>
              <a:chExt cx="2118139" cy="1560635"/>
            </a:xfrm>
          </p:grpSpPr>
          <p:grpSp>
            <p:nvGrpSpPr>
              <p:cNvPr id="152" name="Grouper 151"/>
              <p:cNvGrpSpPr/>
              <p:nvPr/>
            </p:nvGrpSpPr>
            <p:grpSpPr>
              <a:xfrm>
                <a:off x="3615385" y="1422396"/>
                <a:ext cx="1398471" cy="1560635"/>
                <a:chOff x="3615385" y="1422396"/>
                <a:chExt cx="1398471" cy="1560635"/>
              </a:xfrm>
            </p:grpSpPr>
            <p:grpSp>
              <p:nvGrpSpPr>
                <p:cNvPr id="154" name="Grouper 153"/>
                <p:cNvGrpSpPr/>
                <p:nvPr/>
              </p:nvGrpSpPr>
              <p:grpSpPr>
                <a:xfrm>
                  <a:off x="3615385" y="1422396"/>
                  <a:ext cx="327527" cy="1560635"/>
                  <a:chOff x="6101294" y="1556863"/>
                  <a:chExt cx="327527" cy="1560635"/>
                </a:xfrm>
              </p:grpSpPr>
              <p:cxnSp>
                <p:nvCxnSpPr>
                  <p:cNvPr id="158" name="Connecteur droit avec flèche 157"/>
                  <p:cNvCxnSpPr/>
                  <p:nvPr/>
                </p:nvCxnSpPr>
                <p:spPr>
                  <a:xfrm>
                    <a:off x="6101294" y="2121646"/>
                    <a:ext cx="327527"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159" name="Connecteur droit 158"/>
                  <p:cNvCxnSpPr/>
                  <p:nvPr/>
                </p:nvCxnSpPr>
                <p:spPr>
                  <a:xfrm flipV="1">
                    <a:off x="6103612" y="1556863"/>
                    <a:ext cx="0" cy="617079"/>
                  </a:xfrm>
                  <a:prstGeom prst="line">
                    <a:avLst/>
                  </a:prstGeom>
                  <a:ln w="50800" cmpd="sng"/>
                </p:spPr>
                <p:style>
                  <a:lnRef idx="2">
                    <a:schemeClr val="accent1"/>
                  </a:lnRef>
                  <a:fillRef idx="0">
                    <a:schemeClr val="accent1"/>
                  </a:fillRef>
                  <a:effectRef idx="1">
                    <a:schemeClr val="accent1"/>
                  </a:effectRef>
                  <a:fontRef idx="minor">
                    <a:schemeClr val="tx1"/>
                  </a:fontRef>
                </p:style>
              </p:cxnSp>
            </p:grpSp>
            <p:grpSp>
              <p:nvGrpSpPr>
                <p:cNvPr id="155" name="Grouper 154"/>
                <p:cNvGrpSpPr/>
                <p:nvPr/>
              </p:nvGrpSpPr>
              <p:grpSpPr>
                <a:xfrm flipH="1">
                  <a:off x="4650650" y="1422396"/>
                  <a:ext cx="363206" cy="1560635"/>
                  <a:chOff x="6101294" y="1556863"/>
                  <a:chExt cx="363206" cy="1560635"/>
                </a:xfrm>
              </p:grpSpPr>
              <p:cxnSp>
                <p:nvCxnSpPr>
                  <p:cNvPr id="156" name="Connecteur droit avec flèche 155"/>
                  <p:cNvCxnSpPr/>
                  <p:nvPr/>
                </p:nvCxnSpPr>
                <p:spPr>
                  <a:xfrm>
                    <a:off x="6101294" y="2121646"/>
                    <a:ext cx="363206"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157" name="Connecteur droit 156"/>
                  <p:cNvCxnSpPr/>
                  <p:nvPr/>
                </p:nvCxnSpPr>
                <p:spPr>
                  <a:xfrm flipH="1" flipV="1">
                    <a:off x="6101294" y="1556863"/>
                    <a:ext cx="2318" cy="617079"/>
                  </a:xfrm>
                  <a:prstGeom prst="line">
                    <a:avLst/>
                  </a:prstGeom>
                  <a:ln w="50800" cmpd="sng"/>
                </p:spPr>
                <p:style>
                  <a:lnRef idx="2">
                    <a:schemeClr val="accent1"/>
                  </a:lnRef>
                  <a:fillRef idx="0">
                    <a:schemeClr val="accent1"/>
                  </a:fillRef>
                  <a:effectRef idx="1">
                    <a:schemeClr val="accent1"/>
                  </a:effectRef>
                  <a:fontRef idx="minor">
                    <a:schemeClr val="tx1"/>
                  </a:fontRef>
                </p:style>
              </p:cxnSp>
            </p:grpSp>
          </p:grpSp>
          <p:sp>
            <p:nvSpPr>
              <p:cNvPr id="153" name="Double flèche horizontale 152"/>
              <p:cNvSpPr/>
              <p:nvPr/>
            </p:nvSpPr>
            <p:spPr>
              <a:xfrm>
                <a:off x="3255551" y="2002126"/>
                <a:ext cx="2118139" cy="119530"/>
              </a:xfrm>
              <a:prstGeom prst="leftRightArrow">
                <a:avLst/>
              </a:prstGeom>
              <a:solidFill>
                <a:srgbClr val="0000FF"/>
              </a:solidFill>
              <a:ln w="508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grpSp>
        <p:cxnSp>
          <p:nvCxnSpPr>
            <p:cNvPr id="141" name="Connecteur droit avec flèche 140"/>
            <p:cNvCxnSpPr/>
            <p:nvPr/>
          </p:nvCxnSpPr>
          <p:spPr>
            <a:xfrm flipH="1" flipV="1">
              <a:off x="4257190" y="1358147"/>
              <a:ext cx="419121"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143" name="Connecteur droit avec flèche 142"/>
            <p:cNvCxnSpPr/>
            <p:nvPr/>
          </p:nvCxnSpPr>
          <p:spPr>
            <a:xfrm flipV="1">
              <a:off x="5198334" y="1359253"/>
              <a:ext cx="419121"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193" name="Connecteur en angle 192"/>
            <p:cNvCxnSpPr/>
            <p:nvPr/>
          </p:nvCxnSpPr>
          <p:spPr>
            <a:xfrm rot="16200000" flipH="1">
              <a:off x="2590764" y="2033680"/>
              <a:ext cx="944961" cy="907160"/>
            </a:xfrm>
            <a:prstGeom prst="bentConnector3">
              <a:avLst/>
            </a:prstGeom>
            <a:ln w="5080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194" name="Connecteur en angle 193"/>
            <p:cNvCxnSpPr/>
            <p:nvPr/>
          </p:nvCxnSpPr>
          <p:spPr>
            <a:xfrm rot="5400000">
              <a:off x="4007540" y="2035834"/>
              <a:ext cx="944961" cy="907160"/>
            </a:xfrm>
            <a:prstGeom prst="bentConnector3">
              <a:avLst/>
            </a:prstGeom>
            <a:ln w="50800" cmpd="sng">
              <a:headEnd type="none"/>
              <a:tailEnd type="none"/>
            </a:ln>
          </p:spPr>
          <p:style>
            <a:lnRef idx="2">
              <a:schemeClr val="accent1"/>
            </a:lnRef>
            <a:fillRef idx="0">
              <a:schemeClr val="accent1"/>
            </a:fillRef>
            <a:effectRef idx="1">
              <a:schemeClr val="accent1"/>
            </a:effectRef>
            <a:fontRef idx="minor">
              <a:schemeClr val="tx1"/>
            </a:fontRef>
          </p:style>
        </p:cxnSp>
        <p:grpSp>
          <p:nvGrpSpPr>
            <p:cNvPr id="71" name="Grouper 70"/>
            <p:cNvGrpSpPr/>
            <p:nvPr/>
          </p:nvGrpSpPr>
          <p:grpSpPr>
            <a:xfrm>
              <a:off x="2629317" y="2789589"/>
              <a:ext cx="2277066" cy="1033531"/>
              <a:chOff x="2629317" y="2789589"/>
              <a:chExt cx="2277066" cy="1033531"/>
            </a:xfrm>
          </p:grpSpPr>
          <p:grpSp>
            <p:nvGrpSpPr>
              <p:cNvPr id="451" name="Grouper 450"/>
              <p:cNvGrpSpPr/>
              <p:nvPr/>
            </p:nvGrpSpPr>
            <p:grpSpPr>
              <a:xfrm>
                <a:off x="3271260" y="3277526"/>
                <a:ext cx="1008094" cy="545594"/>
                <a:chOff x="2931906" y="2983031"/>
                <a:chExt cx="2770197" cy="1469349"/>
              </a:xfrm>
            </p:grpSpPr>
            <p:grpSp>
              <p:nvGrpSpPr>
                <p:cNvPr id="452" name="Grouper 451"/>
                <p:cNvGrpSpPr/>
                <p:nvPr/>
              </p:nvGrpSpPr>
              <p:grpSpPr>
                <a:xfrm>
                  <a:off x="2931906" y="2983031"/>
                  <a:ext cx="2765429" cy="1469349"/>
                  <a:chOff x="5353229" y="3365806"/>
                  <a:chExt cx="2765429" cy="1469349"/>
                </a:xfrm>
              </p:grpSpPr>
              <p:sp>
                <p:nvSpPr>
                  <p:cNvPr id="462" name="Arc plein 461"/>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3" name="Arc plein 462"/>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4" name="Arc plein 463"/>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5" name="Arc plein 464"/>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6" name="Arc plein 465"/>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7" name="Arc plein 466"/>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8" name="Arc plein 467"/>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69" name="Arc plein 468"/>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70" name="Arc plein 469"/>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71" name="Arc plein 470"/>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72" name="Arc plein 471"/>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453" name="Grouper 452"/>
                <p:cNvGrpSpPr/>
                <p:nvPr/>
              </p:nvGrpSpPr>
              <p:grpSpPr>
                <a:xfrm>
                  <a:off x="2937851" y="3600618"/>
                  <a:ext cx="2764252" cy="87865"/>
                  <a:chOff x="2937851" y="3630288"/>
                  <a:chExt cx="2764252" cy="87865"/>
                </a:xfrm>
              </p:grpSpPr>
              <p:grpSp>
                <p:nvGrpSpPr>
                  <p:cNvPr id="454" name="Grouper 453"/>
                  <p:cNvGrpSpPr/>
                  <p:nvPr/>
                </p:nvGrpSpPr>
                <p:grpSpPr>
                  <a:xfrm rot="19811341">
                    <a:off x="2937851" y="3630288"/>
                    <a:ext cx="1347697" cy="87865"/>
                    <a:chOff x="535143" y="5141061"/>
                    <a:chExt cx="1218335" cy="104852"/>
                  </a:xfrm>
                </p:grpSpPr>
                <p:sp>
                  <p:nvSpPr>
                    <p:cNvPr id="459" name="Rectangle 458"/>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0" name="Rectangle 459"/>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61" name="Rectangle 460"/>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55" name="Grouper 454"/>
                  <p:cNvGrpSpPr/>
                  <p:nvPr/>
                </p:nvGrpSpPr>
                <p:grpSpPr>
                  <a:xfrm rot="1788659" flipH="1">
                    <a:off x="4354406" y="3630288"/>
                    <a:ext cx="1347697" cy="87865"/>
                    <a:chOff x="535143" y="5141061"/>
                    <a:chExt cx="1218335" cy="104852"/>
                  </a:xfrm>
                </p:grpSpPr>
                <p:sp>
                  <p:nvSpPr>
                    <p:cNvPr id="456" name="Rectangle 455"/>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7" name="Rectangle 456"/>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58" name="Rectangle 457"/>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grpSp>
            <p:nvGrpSpPr>
              <p:cNvPr id="97" name="Grouper 96"/>
              <p:cNvGrpSpPr/>
              <p:nvPr/>
            </p:nvGrpSpPr>
            <p:grpSpPr>
              <a:xfrm>
                <a:off x="2629317" y="2789589"/>
                <a:ext cx="2277066" cy="415933"/>
                <a:chOff x="1184291" y="1667985"/>
                <a:chExt cx="6243381" cy="1120549"/>
              </a:xfrm>
            </p:grpSpPr>
            <p:sp>
              <p:nvSpPr>
                <p:cNvPr id="119" name="Rectangle 118"/>
                <p:cNvSpPr/>
                <p:nvPr/>
              </p:nvSpPr>
              <p:spPr>
                <a:xfrm>
                  <a:off x="1184291" y="1675455"/>
                  <a:ext cx="1906177" cy="1113079"/>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0" name="Rectangle 119"/>
                <p:cNvSpPr/>
                <p:nvPr/>
              </p:nvSpPr>
              <p:spPr>
                <a:xfrm>
                  <a:off x="5521495" y="1667985"/>
                  <a:ext cx="1906177" cy="1113079"/>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98" name="Grouper 97"/>
              <p:cNvGrpSpPr/>
              <p:nvPr/>
            </p:nvGrpSpPr>
            <p:grpSpPr>
              <a:xfrm>
                <a:off x="3384741" y="2908070"/>
                <a:ext cx="772521" cy="369647"/>
                <a:chOff x="3255551" y="1987179"/>
                <a:chExt cx="2118139" cy="995852"/>
              </a:xfrm>
            </p:grpSpPr>
            <p:grpSp>
              <p:nvGrpSpPr>
                <p:cNvPr id="111" name="Grouper 110"/>
                <p:cNvGrpSpPr/>
                <p:nvPr/>
              </p:nvGrpSpPr>
              <p:grpSpPr>
                <a:xfrm>
                  <a:off x="3615385" y="1987179"/>
                  <a:ext cx="1398471" cy="995852"/>
                  <a:chOff x="3615385" y="1987179"/>
                  <a:chExt cx="1398471" cy="995852"/>
                </a:xfrm>
              </p:grpSpPr>
              <p:cxnSp>
                <p:nvCxnSpPr>
                  <p:cNvPr id="117" name="Connecteur droit avec flèche 116"/>
                  <p:cNvCxnSpPr/>
                  <p:nvPr/>
                </p:nvCxnSpPr>
                <p:spPr>
                  <a:xfrm>
                    <a:off x="3615385" y="1987179"/>
                    <a:ext cx="327528"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115" name="Connecteur droit avec flèche 114"/>
                  <p:cNvCxnSpPr/>
                  <p:nvPr/>
                </p:nvCxnSpPr>
                <p:spPr>
                  <a:xfrm flipH="1">
                    <a:off x="4650651" y="1987179"/>
                    <a:ext cx="363205"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grpSp>
            <p:sp>
              <p:nvSpPr>
                <p:cNvPr id="112" name="Double flèche horizontale 111"/>
                <p:cNvSpPr/>
                <p:nvPr/>
              </p:nvSpPr>
              <p:spPr>
                <a:xfrm>
                  <a:off x="3255551" y="2002126"/>
                  <a:ext cx="2118139" cy="119530"/>
                </a:xfrm>
                <a:prstGeom prst="leftRightArrow">
                  <a:avLst/>
                </a:prstGeom>
                <a:solidFill>
                  <a:srgbClr val="0000FF"/>
                </a:solidFill>
                <a:ln w="508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grpSp>
          <p:cxnSp>
            <p:nvCxnSpPr>
              <p:cNvPr id="100" name="Connecteur droit avec flèche 99"/>
              <p:cNvCxnSpPr/>
              <p:nvPr/>
            </p:nvCxnSpPr>
            <p:spPr>
              <a:xfrm flipH="1" flipV="1">
                <a:off x="3091547" y="3143247"/>
                <a:ext cx="419120"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102" name="Connecteur droit avec flèche 101"/>
              <p:cNvCxnSpPr/>
              <p:nvPr/>
            </p:nvCxnSpPr>
            <p:spPr>
              <a:xfrm flipV="1">
                <a:off x="4032689" y="3144353"/>
                <a:ext cx="419120"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grpSp>
          <p:nvGrpSpPr>
            <p:cNvPr id="70" name="Grouper 69"/>
            <p:cNvGrpSpPr/>
            <p:nvPr/>
          </p:nvGrpSpPr>
          <p:grpSpPr>
            <a:xfrm>
              <a:off x="6636623" y="542871"/>
              <a:ext cx="2277067" cy="1495562"/>
              <a:chOff x="6636623" y="542871"/>
              <a:chExt cx="2277067" cy="1495562"/>
            </a:xfrm>
          </p:grpSpPr>
          <p:grpSp>
            <p:nvGrpSpPr>
              <p:cNvPr id="429" name="Grouper 428"/>
              <p:cNvGrpSpPr/>
              <p:nvPr/>
            </p:nvGrpSpPr>
            <p:grpSpPr>
              <a:xfrm>
                <a:off x="7277601" y="1492839"/>
                <a:ext cx="1008094" cy="545594"/>
                <a:chOff x="2931906" y="2983031"/>
                <a:chExt cx="2770197" cy="1469349"/>
              </a:xfrm>
            </p:grpSpPr>
            <p:grpSp>
              <p:nvGrpSpPr>
                <p:cNvPr id="430" name="Grouper 429"/>
                <p:cNvGrpSpPr/>
                <p:nvPr/>
              </p:nvGrpSpPr>
              <p:grpSpPr>
                <a:xfrm>
                  <a:off x="2931906" y="2983031"/>
                  <a:ext cx="2765429" cy="1469349"/>
                  <a:chOff x="5353229" y="3365806"/>
                  <a:chExt cx="2765429" cy="1469349"/>
                </a:xfrm>
              </p:grpSpPr>
              <p:sp>
                <p:nvSpPr>
                  <p:cNvPr id="440" name="Arc plein 439"/>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1" name="Arc plein 440"/>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2" name="Arc plein 441"/>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3" name="Arc plein 442"/>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4" name="Arc plein 443"/>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5" name="Arc plein 444"/>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6" name="Arc plein 445"/>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7" name="Arc plein 446"/>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8" name="Arc plein 447"/>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49" name="Arc plein 448"/>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50" name="Arc plein 449"/>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431" name="Grouper 430"/>
                <p:cNvGrpSpPr/>
                <p:nvPr/>
              </p:nvGrpSpPr>
              <p:grpSpPr>
                <a:xfrm>
                  <a:off x="2937851" y="3600618"/>
                  <a:ext cx="2764252" cy="87865"/>
                  <a:chOff x="2937851" y="3630288"/>
                  <a:chExt cx="2764252" cy="87865"/>
                </a:xfrm>
              </p:grpSpPr>
              <p:grpSp>
                <p:nvGrpSpPr>
                  <p:cNvPr id="432" name="Grouper 431"/>
                  <p:cNvGrpSpPr/>
                  <p:nvPr/>
                </p:nvGrpSpPr>
                <p:grpSpPr>
                  <a:xfrm rot="19811341">
                    <a:off x="2937851" y="3630288"/>
                    <a:ext cx="1347697" cy="87865"/>
                    <a:chOff x="535143" y="5141061"/>
                    <a:chExt cx="1218335" cy="104852"/>
                  </a:xfrm>
                </p:grpSpPr>
                <p:sp>
                  <p:nvSpPr>
                    <p:cNvPr id="437" name="Rectangle 436"/>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8" name="Rectangle 437"/>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9" name="Rectangle 438"/>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33" name="Grouper 432"/>
                  <p:cNvGrpSpPr/>
                  <p:nvPr/>
                </p:nvGrpSpPr>
                <p:grpSpPr>
                  <a:xfrm rot="1788659" flipH="1">
                    <a:off x="4354406" y="3630288"/>
                    <a:ext cx="1347697" cy="87865"/>
                    <a:chOff x="535143" y="5141061"/>
                    <a:chExt cx="1218335" cy="104852"/>
                  </a:xfrm>
                </p:grpSpPr>
                <p:sp>
                  <p:nvSpPr>
                    <p:cNvPr id="434" name="Rectangle 433"/>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5" name="Rectangle 434"/>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6" name="Rectangle 435"/>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sp>
            <p:nvSpPr>
              <p:cNvPr id="240" name="Rectangle 239"/>
              <p:cNvSpPr/>
              <p:nvPr/>
            </p:nvSpPr>
            <p:spPr>
              <a:xfrm>
                <a:off x="6636623" y="1007263"/>
                <a:ext cx="695215" cy="413160"/>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67</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1" name="Rectangle 240"/>
              <p:cNvSpPr/>
              <p:nvPr/>
            </p:nvSpPr>
            <p:spPr>
              <a:xfrm>
                <a:off x="8218475" y="1004489"/>
                <a:ext cx="695215" cy="413160"/>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67</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3" name="Rectangle 242"/>
              <p:cNvSpPr/>
              <p:nvPr/>
            </p:nvSpPr>
            <p:spPr>
              <a:xfrm>
                <a:off x="7265091" y="542871"/>
                <a:ext cx="572646" cy="413160"/>
              </a:xfrm>
              <a:prstGeom prst="rect">
                <a:avLst/>
              </a:prstGeom>
              <a:noFill/>
            </p:spPr>
            <p:txBody>
              <a:bodyPr wrap="none" lIns="91440" tIns="45720" rIns="91440" bIns="45720">
                <a:spAutoFit/>
              </a:bodyPr>
              <a:lstStyle/>
              <a:p>
                <a:pPr algn="ctr"/>
                <a:r>
                  <a:rPr lang="fr-FR" sz="16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6</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4" name="Rectangle 243"/>
              <p:cNvSpPr/>
              <p:nvPr/>
            </p:nvSpPr>
            <p:spPr>
              <a:xfrm>
                <a:off x="7803257" y="542871"/>
                <a:ext cx="572646" cy="413160"/>
              </a:xfrm>
              <a:prstGeom prst="rect">
                <a:avLst/>
              </a:prstGeom>
              <a:noFill/>
            </p:spPr>
            <p:txBody>
              <a:bodyPr wrap="none" lIns="91440" tIns="45720" rIns="91440" bIns="45720">
                <a:spAutoFit/>
              </a:bodyPr>
              <a:lstStyle/>
              <a:p>
                <a:pPr algn="ctr"/>
                <a:r>
                  <a:rPr lang="fr-FR" sz="16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7</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nvGrpSpPr>
              <p:cNvPr id="234" name="Grouper 233"/>
              <p:cNvGrpSpPr/>
              <p:nvPr/>
            </p:nvGrpSpPr>
            <p:grpSpPr>
              <a:xfrm>
                <a:off x="7523284" y="913330"/>
                <a:ext cx="119455" cy="579287"/>
                <a:chOff x="6101294" y="1556863"/>
                <a:chExt cx="327527" cy="1560635"/>
              </a:xfrm>
            </p:grpSpPr>
            <p:cxnSp>
              <p:nvCxnSpPr>
                <p:cNvPr id="238" name="Connecteur droit avec flèche 237"/>
                <p:cNvCxnSpPr/>
                <p:nvPr/>
              </p:nvCxnSpPr>
              <p:spPr>
                <a:xfrm>
                  <a:off x="6101294" y="2121646"/>
                  <a:ext cx="327527"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239" name="Connecteur droit 238"/>
                <p:cNvCxnSpPr/>
                <p:nvPr/>
              </p:nvCxnSpPr>
              <p:spPr>
                <a:xfrm flipV="1">
                  <a:off x="6103612" y="1556863"/>
                  <a:ext cx="0" cy="617079"/>
                </a:xfrm>
                <a:prstGeom prst="line">
                  <a:avLst/>
                </a:prstGeom>
                <a:ln w="50800" cmpd="sng"/>
              </p:spPr>
              <p:style>
                <a:lnRef idx="2">
                  <a:schemeClr val="accent1"/>
                </a:lnRef>
                <a:fillRef idx="0">
                  <a:schemeClr val="accent1"/>
                </a:fillRef>
                <a:effectRef idx="1">
                  <a:schemeClr val="accent1"/>
                </a:effectRef>
                <a:fontRef idx="minor">
                  <a:schemeClr val="tx1"/>
                </a:fontRef>
              </p:style>
            </p:cxnSp>
          </p:grpSp>
          <p:grpSp>
            <p:nvGrpSpPr>
              <p:cNvPr id="235" name="Grouper 234"/>
              <p:cNvGrpSpPr/>
              <p:nvPr/>
            </p:nvGrpSpPr>
            <p:grpSpPr>
              <a:xfrm flipH="1">
                <a:off x="7900863" y="913330"/>
                <a:ext cx="132467" cy="579287"/>
                <a:chOff x="6101294" y="1556863"/>
                <a:chExt cx="363206" cy="1560635"/>
              </a:xfrm>
            </p:grpSpPr>
            <p:cxnSp>
              <p:nvCxnSpPr>
                <p:cNvPr id="236" name="Connecteur droit avec flèche 235"/>
                <p:cNvCxnSpPr/>
                <p:nvPr/>
              </p:nvCxnSpPr>
              <p:spPr>
                <a:xfrm>
                  <a:off x="6101294" y="2121646"/>
                  <a:ext cx="363206"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237" name="Connecteur droit 236"/>
                <p:cNvCxnSpPr/>
                <p:nvPr/>
              </p:nvCxnSpPr>
              <p:spPr>
                <a:xfrm flipH="1" flipV="1">
                  <a:off x="6101294" y="1556863"/>
                  <a:ext cx="2318" cy="617079"/>
                </a:xfrm>
                <a:prstGeom prst="line">
                  <a:avLst/>
                </a:prstGeom>
                <a:ln w="50800" cmpd="sng"/>
              </p:spPr>
              <p:style>
                <a:lnRef idx="2">
                  <a:schemeClr val="accent1"/>
                </a:lnRef>
                <a:fillRef idx="0">
                  <a:schemeClr val="accent1"/>
                </a:fillRef>
                <a:effectRef idx="1">
                  <a:schemeClr val="accent1"/>
                </a:effectRef>
                <a:fontRef idx="minor">
                  <a:schemeClr val="tx1"/>
                </a:fontRef>
              </p:style>
            </p:cxnSp>
          </p:grpSp>
          <p:sp>
            <p:nvSpPr>
              <p:cNvPr id="233" name="Double flèche horizontale 232"/>
              <p:cNvSpPr/>
              <p:nvPr/>
            </p:nvSpPr>
            <p:spPr>
              <a:xfrm>
                <a:off x="7392046" y="1128518"/>
                <a:ext cx="772521" cy="44368"/>
              </a:xfrm>
              <a:prstGeom prst="leftRightArrow">
                <a:avLst/>
              </a:prstGeom>
              <a:solidFill>
                <a:srgbClr val="0000FF"/>
              </a:solidFill>
              <a:ln w="508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cxnSp>
            <p:nvCxnSpPr>
              <p:cNvPr id="221" name="Connecteur droit avec flèche 220"/>
              <p:cNvCxnSpPr/>
              <p:nvPr/>
            </p:nvCxnSpPr>
            <p:spPr>
              <a:xfrm flipH="1" flipV="1">
                <a:off x="7098852" y="1358147"/>
                <a:ext cx="419121"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223" name="Connecteur droit avec flèche 222"/>
              <p:cNvCxnSpPr/>
              <p:nvPr/>
            </p:nvCxnSpPr>
            <p:spPr>
              <a:xfrm flipV="1">
                <a:off x="8039996" y="1359253"/>
                <a:ext cx="419121"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cxnSp>
          <p:nvCxnSpPr>
            <p:cNvPr id="162" name="Connecteur en angle 161"/>
            <p:cNvCxnSpPr/>
            <p:nvPr/>
          </p:nvCxnSpPr>
          <p:spPr>
            <a:xfrm rot="5400000">
              <a:off x="5353686" y="1936534"/>
              <a:ext cx="2046410" cy="2"/>
            </a:xfrm>
            <a:prstGeom prst="bentConnector3">
              <a:avLst/>
            </a:prstGeom>
            <a:ln w="5080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177" name="Connecteur en angle 176"/>
            <p:cNvCxnSpPr/>
            <p:nvPr/>
          </p:nvCxnSpPr>
          <p:spPr>
            <a:xfrm rot="5400000">
              <a:off x="6849202" y="2035834"/>
              <a:ext cx="944961" cy="907160"/>
            </a:xfrm>
            <a:prstGeom prst="bentConnector3">
              <a:avLst/>
            </a:prstGeom>
            <a:ln w="50800" cmpd="sng">
              <a:headEnd type="none"/>
              <a:tailEnd type="none"/>
            </a:ln>
          </p:spPr>
          <p:style>
            <a:lnRef idx="2">
              <a:schemeClr val="accent1"/>
            </a:lnRef>
            <a:fillRef idx="0">
              <a:schemeClr val="accent1"/>
            </a:fillRef>
            <a:effectRef idx="1">
              <a:schemeClr val="accent1"/>
            </a:effectRef>
            <a:fontRef idx="minor">
              <a:schemeClr val="tx1"/>
            </a:fontRef>
          </p:style>
        </p:cxnSp>
        <p:grpSp>
          <p:nvGrpSpPr>
            <p:cNvPr id="68" name="Grouper 67"/>
            <p:cNvGrpSpPr/>
            <p:nvPr/>
          </p:nvGrpSpPr>
          <p:grpSpPr>
            <a:xfrm>
              <a:off x="5470979" y="2789589"/>
              <a:ext cx="2277065" cy="1033722"/>
              <a:chOff x="5470979" y="2789589"/>
              <a:chExt cx="2277065" cy="1033722"/>
            </a:xfrm>
          </p:grpSpPr>
          <p:grpSp>
            <p:nvGrpSpPr>
              <p:cNvPr id="407" name="Grouper 406"/>
              <p:cNvGrpSpPr/>
              <p:nvPr/>
            </p:nvGrpSpPr>
            <p:grpSpPr>
              <a:xfrm>
                <a:off x="6110322" y="3277717"/>
                <a:ext cx="1008094" cy="545594"/>
                <a:chOff x="2931906" y="2983031"/>
                <a:chExt cx="2770197" cy="1469349"/>
              </a:xfrm>
            </p:grpSpPr>
            <p:grpSp>
              <p:nvGrpSpPr>
                <p:cNvPr id="408" name="Grouper 407"/>
                <p:cNvGrpSpPr/>
                <p:nvPr/>
              </p:nvGrpSpPr>
              <p:grpSpPr>
                <a:xfrm>
                  <a:off x="2931906" y="2983031"/>
                  <a:ext cx="2765429" cy="1469349"/>
                  <a:chOff x="5353229" y="3365806"/>
                  <a:chExt cx="2765429" cy="1469349"/>
                </a:xfrm>
              </p:grpSpPr>
              <p:sp>
                <p:nvSpPr>
                  <p:cNvPr id="418" name="Arc plein 417"/>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19" name="Arc plein 418"/>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0" name="Arc plein 419"/>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1" name="Arc plein 420"/>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2" name="Arc plein 421"/>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3" name="Arc plein 422"/>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4" name="Arc plein 423"/>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5" name="Arc plein 424"/>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6" name="Arc plein 425"/>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7" name="Arc plein 426"/>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28" name="Arc plein 427"/>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409" name="Grouper 408"/>
                <p:cNvGrpSpPr/>
                <p:nvPr/>
              </p:nvGrpSpPr>
              <p:grpSpPr>
                <a:xfrm>
                  <a:off x="2937851" y="3600618"/>
                  <a:ext cx="2764252" cy="87865"/>
                  <a:chOff x="2937851" y="3630288"/>
                  <a:chExt cx="2764252" cy="87865"/>
                </a:xfrm>
              </p:grpSpPr>
              <p:grpSp>
                <p:nvGrpSpPr>
                  <p:cNvPr id="410" name="Grouper 409"/>
                  <p:cNvGrpSpPr/>
                  <p:nvPr/>
                </p:nvGrpSpPr>
                <p:grpSpPr>
                  <a:xfrm rot="19811341">
                    <a:off x="2937851" y="3630288"/>
                    <a:ext cx="1347697" cy="87865"/>
                    <a:chOff x="535143" y="5141061"/>
                    <a:chExt cx="1218335" cy="104852"/>
                  </a:xfrm>
                </p:grpSpPr>
                <p:sp>
                  <p:nvSpPr>
                    <p:cNvPr id="415" name="Rectangle 414"/>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6" name="Rectangle 415"/>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7" name="Rectangle 416"/>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411" name="Grouper 410"/>
                  <p:cNvGrpSpPr/>
                  <p:nvPr/>
                </p:nvGrpSpPr>
                <p:grpSpPr>
                  <a:xfrm rot="1788659" flipH="1">
                    <a:off x="4354406" y="3630288"/>
                    <a:ext cx="1347697" cy="87865"/>
                    <a:chOff x="535143" y="5141061"/>
                    <a:chExt cx="1218335" cy="104852"/>
                  </a:xfrm>
                </p:grpSpPr>
                <p:sp>
                  <p:nvSpPr>
                    <p:cNvPr id="412" name="Rectangle 411"/>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3" name="Rectangle 412"/>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4" name="Rectangle 413"/>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grpSp>
            <p:nvGrpSpPr>
              <p:cNvPr id="180" name="Grouper 179"/>
              <p:cNvGrpSpPr/>
              <p:nvPr/>
            </p:nvGrpSpPr>
            <p:grpSpPr>
              <a:xfrm>
                <a:off x="5470979" y="2789589"/>
                <a:ext cx="2277065" cy="415933"/>
                <a:chOff x="1184291" y="1667985"/>
                <a:chExt cx="6243379" cy="1120550"/>
              </a:xfrm>
            </p:grpSpPr>
            <p:sp>
              <p:nvSpPr>
                <p:cNvPr id="202" name="Rectangle 201"/>
                <p:cNvSpPr/>
                <p:nvPr/>
              </p:nvSpPr>
              <p:spPr>
                <a:xfrm>
                  <a:off x="1184291" y="1675455"/>
                  <a:ext cx="1906177" cy="1113080"/>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3" name="Rectangle 202"/>
                <p:cNvSpPr/>
                <p:nvPr/>
              </p:nvSpPr>
              <p:spPr>
                <a:xfrm>
                  <a:off x="5521492" y="1667985"/>
                  <a:ext cx="1906178" cy="1113080"/>
                </a:xfrm>
                <a:prstGeom prst="rect">
                  <a:avLst/>
                </a:prstGeom>
                <a:noFill/>
              </p:spPr>
              <p:txBody>
                <a:bodyPr wrap="none" lIns="91440" tIns="45720" rIns="91440" bIns="45720">
                  <a:spAutoFit/>
                </a:bodyPr>
                <a:lstStyle/>
                <a:p>
                  <a:pPr algn="ctr"/>
                  <a:r>
                    <a:rPr lang="fr-FR" sz="1600"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34</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181" name="Grouper 180"/>
              <p:cNvGrpSpPr/>
              <p:nvPr/>
            </p:nvGrpSpPr>
            <p:grpSpPr>
              <a:xfrm>
                <a:off x="6226403" y="2908070"/>
                <a:ext cx="772521" cy="369647"/>
                <a:chOff x="3255551" y="1987179"/>
                <a:chExt cx="2118139" cy="995852"/>
              </a:xfrm>
            </p:grpSpPr>
            <p:grpSp>
              <p:nvGrpSpPr>
                <p:cNvPr id="198" name="Grouper 197"/>
                <p:cNvGrpSpPr/>
                <p:nvPr/>
              </p:nvGrpSpPr>
              <p:grpSpPr>
                <a:xfrm>
                  <a:off x="3615385" y="1987179"/>
                  <a:ext cx="1398471" cy="995852"/>
                  <a:chOff x="3615385" y="1987179"/>
                  <a:chExt cx="1398471" cy="995852"/>
                </a:xfrm>
              </p:grpSpPr>
              <p:cxnSp>
                <p:nvCxnSpPr>
                  <p:cNvPr id="200" name="Connecteur droit avec flèche 199"/>
                  <p:cNvCxnSpPr/>
                  <p:nvPr/>
                </p:nvCxnSpPr>
                <p:spPr>
                  <a:xfrm>
                    <a:off x="3615385" y="1987179"/>
                    <a:ext cx="327528"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201" name="Connecteur droit avec flèche 200"/>
                  <p:cNvCxnSpPr/>
                  <p:nvPr/>
                </p:nvCxnSpPr>
                <p:spPr>
                  <a:xfrm flipH="1">
                    <a:off x="4650651" y="1987179"/>
                    <a:ext cx="363205"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grpSp>
            <p:sp>
              <p:nvSpPr>
                <p:cNvPr id="199" name="Double flèche horizontale 198"/>
                <p:cNvSpPr/>
                <p:nvPr/>
              </p:nvSpPr>
              <p:spPr>
                <a:xfrm>
                  <a:off x="3255551" y="2002126"/>
                  <a:ext cx="2118139" cy="119530"/>
                </a:xfrm>
                <a:prstGeom prst="leftRightArrow">
                  <a:avLst/>
                </a:prstGeom>
                <a:solidFill>
                  <a:srgbClr val="0000FF"/>
                </a:solidFill>
                <a:ln w="508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grpSp>
          <p:cxnSp>
            <p:nvCxnSpPr>
              <p:cNvPr id="183" name="Connecteur droit avec flèche 182"/>
              <p:cNvCxnSpPr/>
              <p:nvPr/>
            </p:nvCxnSpPr>
            <p:spPr>
              <a:xfrm flipH="1" flipV="1">
                <a:off x="5933209" y="3143247"/>
                <a:ext cx="419120"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185" name="Connecteur droit avec flèche 184"/>
              <p:cNvCxnSpPr/>
              <p:nvPr/>
            </p:nvCxnSpPr>
            <p:spPr>
              <a:xfrm flipV="1">
                <a:off x="6874351" y="3144353"/>
                <a:ext cx="419120"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sp>
          <p:nvSpPr>
            <p:cNvPr id="299" name="Rectangle 298"/>
            <p:cNvSpPr/>
            <p:nvPr/>
          </p:nvSpPr>
          <p:spPr>
            <a:xfrm>
              <a:off x="6090568" y="545851"/>
              <a:ext cx="572646" cy="413160"/>
            </a:xfrm>
            <a:prstGeom prst="rect">
              <a:avLst/>
            </a:prstGeom>
            <a:noFill/>
          </p:spPr>
          <p:txBody>
            <a:bodyPr wrap="none" lIns="91440" tIns="45720" rIns="91440" bIns="45720">
              <a:spAutoFit/>
            </a:bodyPr>
            <a:lstStyle/>
            <a:p>
              <a:pPr algn="ctr"/>
              <a:r>
                <a:rPr lang="fr-FR" sz="1600" b="1" cap="none" spc="0"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0</a:t>
              </a:r>
              <a:r>
                <a:rPr lang="fr-FR"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5</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Rectangle 299"/>
            <p:cNvSpPr/>
            <p:nvPr/>
          </p:nvSpPr>
          <p:spPr>
            <a:xfrm>
              <a:off x="5840030" y="2093004"/>
              <a:ext cx="1064948" cy="413160"/>
            </a:xfrm>
            <a:prstGeom prst="rect">
              <a:avLst/>
            </a:prstGeom>
          </p:spPr>
          <p:txBody>
            <a:bodyPr wrap="none">
              <a:spAutoFit/>
            </a:bodyPr>
            <a:lstStyle/>
            <a:p>
              <a:pPr lvl="0" algn="ct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3</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0</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1600" b="1" baseline="-25000"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5</a:t>
              </a:r>
              <a:endParaRPr lang="fr-FR" sz="16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sp>
          <p:nvSpPr>
            <p:cNvPr id="301" name="Rectangle 300"/>
            <p:cNvSpPr/>
            <p:nvPr/>
          </p:nvSpPr>
          <p:spPr>
            <a:xfrm>
              <a:off x="6702694" y="2091120"/>
              <a:ext cx="1187516" cy="413160"/>
            </a:xfrm>
            <a:prstGeom prst="rect">
              <a:avLst/>
            </a:prstGeom>
          </p:spPr>
          <p:txBody>
            <a:bodyPr wrap="none">
              <a:spAutoFit/>
            </a:bodyPr>
            <a:lstStyle/>
            <a:p>
              <a:pPr lvl="0" algn="ct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4</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0</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67</a:t>
              </a:r>
              <a:endParaRPr lang="fr-FR" sz="16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cxnSp>
          <p:nvCxnSpPr>
            <p:cNvPr id="336" name="Connecteur en angle 335"/>
            <p:cNvCxnSpPr/>
            <p:nvPr/>
          </p:nvCxnSpPr>
          <p:spPr>
            <a:xfrm rot="16200000" flipH="1">
              <a:off x="3756407" y="3827682"/>
              <a:ext cx="944961" cy="907160"/>
            </a:xfrm>
            <a:prstGeom prst="bentConnector3">
              <a:avLst/>
            </a:prstGeom>
            <a:ln w="50800" cmpd="sng">
              <a:headEnd type="none"/>
              <a:tailEnd type="none"/>
            </a:ln>
          </p:spPr>
          <p:style>
            <a:lnRef idx="2">
              <a:schemeClr val="accent1"/>
            </a:lnRef>
            <a:fillRef idx="0">
              <a:schemeClr val="accent1"/>
            </a:fillRef>
            <a:effectRef idx="1">
              <a:schemeClr val="accent1"/>
            </a:effectRef>
            <a:fontRef idx="minor">
              <a:schemeClr val="tx1"/>
            </a:fontRef>
          </p:style>
        </p:cxnSp>
        <p:grpSp>
          <p:nvGrpSpPr>
            <p:cNvPr id="67" name="Grouper 66"/>
            <p:cNvGrpSpPr/>
            <p:nvPr/>
          </p:nvGrpSpPr>
          <p:grpSpPr>
            <a:xfrm>
              <a:off x="3775042" y="4578277"/>
              <a:ext cx="2277066" cy="1819965"/>
              <a:chOff x="3775042" y="4578277"/>
              <a:chExt cx="2277066" cy="1819965"/>
            </a:xfrm>
          </p:grpSpPr>
          <p:grpSp>
            <p:nvGrpSpPr>
              <p:cNvPr id="385" name="Grouper 384"/>
              <p:cNvGrpSpPr/>
              <p:nvPr/>
            </p:nvGrpSpPr>
            <p:grpSpPr>
              <a:xfrm>
                <a:off x="4416984" y="5064696"/>
                <a:ext cx="1008094" cy="545594"/>
                <a:chOff x="2931906" y="2983031"/>
                <a:chExt cx="2770197" cy="1469349"/>
              </a:xfrm>
            </p:grpSpPr>
            <p:grpSp>
              <p:nvGrpSpPr>
                <p:cNvPr id="386" name="Grouper 385"/>
                <p:cNvGrpSpPr/>
                <p:nvPr/>
              </p:nvGrpSpPr>
              <p:grpSpPr>
                <a:xfrm>
                  <a:off x="2931906" y="2983031"/>
                  <a:ext cx="2765429" cy="1469349"/>
                  <a:chOff x="5353229" y="3365806"/>
                  <a:chExt cx="2765429" cy="1469349"/>
                </a:xfrm>
              </p:grpSpPr>
              <p:sp>
                <p:nvSpPr>
                  <p:cNvPr id="396" name="Arc plein 395"/>
                  <p:cNvSpPr/>
                  <p:nvPr/>
                </p:nvSpPr>
                <p:spPr>
                  <a:xfrm>
                    <a:off x="6101294"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97" name="Arc plein 396"/>
                  <p:cNvSpPr/>
                  <p:nvPr/>
                </p:nvSpPr>
                <p:spPr>
                  <a:xfrm flipH="1" flipV="1">
                    <a:off x="6340849"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98" name="Arc plein 397"/>
                  <p:cNvSpPr/>
                  <p:nvPr/>
                </p:nvSpPr>
                <p:spPr>
                  <a:xfrm>
                    <a:off x="6580408" y="3365806"/>
                    <a:ext cx="323737" cy="1469349"/>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399" name="Arc plein 398"/>
                  <p:cNvSpPr/>
                  <p:nvPr/>
                </p:nvSpPr>
                <p:spPr>
                  <a:xfrm flipH="1" flipV="1">
                    <a:off x="6819963" y="3577490"/>
                    <a:ext cx="323737" cy="1049506"/>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00" name="Arc plein 399"/>
                  <p:cNvSpPr/>
                  <p:nvPr/>
                </p:nvSpPr>
                <p:spPr>
                  <a:xfrm>
                    <a:off x="7071973" y="3521459"/>
                    <a:ext cx="323737" cy="11580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01" name="Arc plein 400"/>
                  <p:cNvSpPr/>
                  <p:nvPr/>
                </p:nvSpPr>
                <p:spPr>
                  <a:xfrm flipH="1" flipV="1">
                    <a:off x="7311527"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02" name="Arc plein 401"/>
                  <p:cNvSpPr/>
                  <p:nvPr/>
                </p:nvSpPr>
                <p:spPr>
                  <a:xfrm flipH="1" flipV="1">
                    <a:off x="5857748" y="3761022"/>
                    <a:ext cx="323737" cy="68244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03" name="Arc plein 402"/>
                  <p:cNvSpPr/>
                  <p:nvPr/>
                </p:nvSpPr>
                <p:spPr>
                  <a:xfrm flipH="1">
                    <a:off x="5611714"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04" name="Arc plein 403"/>
                  <p:cNvSpPr/>
                  <p:nvPr/>
                </p:nvSpPr>
                <p:spPr>
                  <a:xfrm flipH="1">
                    <a:off x="7548101" y="3866684"/>
                    <a:ext cx="323737" cy="467593"/>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05" name="Arc plein 404"/>
                  <p:cNvSpPr/>
                  <p:nvPr/>
                </p:nvSpPr>
                <p:spPr>
                  <a:xfrm flipH="1" flipV="1">
                    <a:off x="5353229" y="3969276"/>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06" name="Arc plein 405"/>
                  <p:cNvSpPr/>
                  <p:nvPr/>
                </p:nvSpPr>
                <p:spPr>
                  <a:xfrm flipH="1" flipV="1">
                    <a:off x="7794921" y="3973780"/>
                    <a:ext cx="323737" cy="274407"/>
                  </a:xfrm>
                  <a:prstGeom prst="blockArc">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grpSp>
            <p:grpSp>
              <p:nvGrpSpPr>
                <p:cNvPr id="387" name="Grouper 386"/>
                <p:cNvGrpSpPr/>
                <p:nvPr/>
              </p:nvGrpSpPr>
              <p:grpSpPr>
                <a:xfrm>
                  <a:off x="2937851" y="3600618"/>
                  <a:ext cx="2764252" cy="87865"/>
                  <a:chOff x="2937851" y="3630288"/>
                  <a:chExt cx="2764252" cy="87865"/>
                </a:xfrm>
              </p:grpSpPr>
              <p:grpSp>
                <p:nvGrpSpPr>
                  <p:cNvPr id="388" name="Grouper 387"/>
                  <p:cNvGrpSpPr/>
                  <p:nvPr/>
                </p:nvGrpSpPr>
                <p:grpSpPr>
                  <a:xfrm rot="19811341">
                    <a:off x="2937851" y="3630288"/>
                    <a:ext cx="1347697" cy="87865"/>
                    <a:chOff x="535143" y="5141061"/>
                    <a:chExt cx="1218335" cy="104852"/>
                  </a:xfrm>
                </p:grpSpPr>
                <p:sp>
                  <p:nvSpPr>
                    <p:cNvPr id="393" name="Rectangle 392"/>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4" name="Rectangle 393"/>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5" name="Rectangle 394"/>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389" name="Grouper 388"/>
                  <p:cNvGrpSpPr/>
                  <p:nvPr/>
                </p:nvGrpSpPr>
                <p:grpSpPr>
                  <a:xfrm rot="1788659" flipH="1">
                    <a:off x="4354406" y="3630288"/>
                    <a:ext cx="1347697" cy="87865"/>
                    <a:chOff x="535143" y="5141061"/>
                    <a:chExt cx="1218335" cy="104852"/>
                  </a:xfrm>
                </p:grpSpPr>
                <p:sp>
                  <p:nvSpPr>
                    <p:cNvPr id="390" name="Rectangle 389"/>
                    <p:cNvSpPr/>
                    <p:nvPr/>
                  </p:nvSpPr>
                  <p:spPr>
                    <a:xfrm flipV="1">
                      <a:off x="150041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1" name="Rectangle 390"/>
                    <p:cNvSpPr/>
                    <p:nvPr/>
                  </p:nvSpPr>
                  <p:spPr>
                    <a:xfrm flipV="1">
                      <a:off x="1017778"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2" name="Rectangle 391"/>
                    <p:cNvSpPr/>
                    <p:nvPr/>
                  </p:nvSpPr>
                  <p:spPr>
                    <a:xfrm flipV="1">
                      <a:off x="535143" y="5141061"/>
                      <a:ext cx="253065" cy="104852"/>
                    </a:xfrm>
                    <a:prstGeom prst="rect">
                      <a:avLst/>
                    </a:prstGeom>
                    <a:solidFill>
                      <a:srgbClr val="0000FF"/>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grpSp>
          <p:grpSp>
            <p:nvGrpSpPr>
              <p:cNvPr id="304" name="Grouper 303"/>
              <p:cNvGrpSpPr/>
              <p:nvPr/>
            </p:nvGrpSpPr>
            <p:grpSpPr>
              <a:xfrm>
                <a:off x="3775042" y="4578277"/>
                <a:ext cx="2277066" cy="1819965"/>
                <a:chOff x="1184291" y="1667985"/>
                <a:chExt cx="6243381" cy="4903099"/>
              </a:xfrm>
            </p:grpSpPr>
            <p:sp>
              <p:nvSpPr>
                <p:cNvPr id="322" name="Rectangle 321"/>
                <p:cNvSpPr/>
                <p:nvPr/>
              </p:nvSpPr>
              <p:spPr>
                <a:xfrm>
                  <a:off x="1184291" y="1675455"/>
                  <a:ext cx="1906177" cy="1113079"/>
                </a:xfrm>
                <a:prstGeom prst="rect">
                  <a:avLst/>
                </a:prstGeom>
                <a:noFill/>
              </p:spPr>
              <p:txBody>
                <a:bodyPr wrap="none" lIns="91440" tIns="45720" rIns="91440" bIns="45720">
                  <a:spAutoFit/>
                </a:bodyPr>
                <a:lstStyle/>
                <a:p>
                  <a:pPr algn="ctr"/>
                  <a:r>
                    <a:rPr lang="fr-FR" sz="1600"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Rectangle 322"/>
                <p:cNvSpPr/>
                <p:nvPr/>
              </p:nvSpPr>
              <p:spPr>
                <a:xfrm>
                  <a:off x="5521495" y="1667985"/>
                  <a:ext cx="1906177" cy="1113079"/>
                </a:xfrm>
                <a:prstGeom prst="rect">
                  <a:avLst/>
                </a:prstGeom>
                <a:noFill/>
              </p:spPr>
              <p:txBody>
                <a:bodyPr wrap="none" lIns="91440" tIns="45720" rIns="91440" bIns="45720">
                  <a:spAutoFit/>
                </a:bodyPr>
                <a:lstStyle/>
                <a:p>
                  <a:pPr algn="ctr"/>
                  <a:r>
                    <a:rPr lang="fr-FR" sz="1600" b="1" baseline="30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fr-FR"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r>
                    <a:rPr lang="fr-FR" sz="1600" b="1" baseline="-25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12</a:t>
                  </a:r>
                  <a:endParaRPr lang="fr-FR" sz="1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Rectangle 323"/>
                <p:cNvSpPr/>
                <p:nvPr/>
              </p:nvSpPr>
              <p:spPr>
                <a:xfrm>
                  <a:off x="3326251" y="5458005"/>
                  <a:ext cx="1906177" cy="1113079"/>
                </a:xfrm>
                <a:prstGeom prst="rect">
                  <a:avLst/>
                </a:prstGeom>
              </p:spPr>
              <p:txBody>
                <a:bodyPr wrap="none">
                  <a:spAutoFit/>
                </a:bodyPr>
                <a:lstStyle/>
                <a:p>
                  <a:pPr lvl="0" algn="ctr"/>
                  <a:r>
                    <a:rPr lang="fr-FR" sz="1600" b="1" baseline="30000"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2</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12</a:t>
                  </a:r>
                  <a:endParaRPr lang="fr-FR" sz="16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grpSp>
          <p:grpSp>
            <p:nvGrpSpPr>
              <p:cNvPr id="305" name="Grouper 304"/>
              <p:cNvGrpSpPr/>
              <p:nvPr/>
            </p:nvGrpSpPr>
            <p:grpSpPr>
              <a:xfrm>
                <a:off x="4530465" y="4696758"/>
                <a:ext cx="772520" cy="369647"/>
                <a:chOff x="3255551" y="1987179"/>
                <a:chExt cx="2118139" cy="995852"/>
              </a:xfrm>
            </p:grpSpPr>
            <p:grpSp>
              <p:nvGrpSpPr>
                <p:cNvPr id="318" name="Grouper 317"/>
                <p:cNvGrpSpPr/>
                <p:nvPr/>
              </p:nvGrpSpPr>
              <p:grpSpPr>
                <a:xfrm>
                  <a:off x="3615385" y="1987179"/>
                  <a:ext cx="1398471" cy="995852"/>
                  <a:chOff x="3615385" y="1987179"/>
                  <a:chExt cx="1398471" cy="995852"/>
                </a:xfrm>
              </p:grpSpPr>
              <p:cxnSp>
                <p:nvCxnSpPr>
                  <p:cNvPr id="320" name="Connecteur droit avec flèche 319"/>
                  <p:cNvCxnSpPr/>
                  <p:nvPr/>
                </p:nvCxnSpPr>
                <p:spPr>
                  <a:xfrm>
                    <a:off x="3615385" y="1987179"/>
                    <a:ext cx="327528"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cxnSp>
                <p:nvCxnSpPr>
                  <p:cNvPr id="321" name="Connecteur droit avec flèche 320"/>
                  <p:cNvCxnSpPr/>
                  <p:nvPr/>
                </p:nvCxnSpPr>
                <p:spPr>
                  <a:xfrm flipH="1">
                    <a:off x="4650651" y="1987179"/>
                    <a:ext cx="363205" cy="995852"/>
                  </a:xfrm>
                  <a:prstGeom prst="straightConnector1">
                    <a:avLst/>
                  </a:prstGeom>
                  <a:ln w="50800" cmpd="sng">
                    <a:headEnd type="none"/>
                    <a:tailEnd type="stealth"/>
                  </a:ln>
                </p:spPr>
                <p:style>
                  <a:lnRef idx="2">
                    <a:schemeClr val="accent1"/>
                  </a:lnRef>
                  <a:fillRef idx="0">
                    <a:schemeClr val="accent1"/>
                  </a:fillRef>
                  <a:effectRef idx="1">
                    <a:schemeClr val="accent1"/>
                  </a:effectRef>
                  <a:fontRef idx="minor">
                    <a:schemeClr val="tx1"/>
                  </a:fontRef>
                </p:style>
              </p:cxnSp>
            </p:grpSp>
            <p:sp>
              <p:nvSpPr>
                <p:cNvPr id="319" name="Double flèche horizontale 318"/>
                <p:cNvSpPr/>
                <p:nvPr/>
              </p:nvSpPr>
              <p:spPr>
                <a:xfrm>
                  <a:off x="3255551" y="2002126"/>
                  <a:ext cx="2118139" cy="119530"/>
                </a:xfrm>
                <a:prstGeom prst="leftRightArrow">
                  <a:avLst/>
                </a:prstGeom>
                <a:solidFill>
                  <a:srgbClr val="0000FF"/>
                </a:solidFill>
                <a:ln w="508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00"/>
                </a:p>
              </p:txBody>
            </p:sp>
          </p:grpSp>
          <p:cxnSp>
            <p:nvCxnSpPr>
              <p:cNvPr id="306" name="Connecteur droit avec flèche 305"/>
              <p:cNvCxnSpPr/>
              <p:nvPr/>
            </p:nvCxnSpPr>
            <p:spPr>
              <a:xfrm flipH="1">
                <a:off x="4912420" y="5588567"/>
                <a:ext cx="8611" cy="455258"/>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307" name="Connecteur droit avec flèche 306"/>
              <p:cNvCxnSpPr/>
              <p:nvPr/>
            </p:nvCxnSpPr>
            <p:spPr>
              <a:xfrm flipH="1" flipV="1">
                <a:off x="4237272" y="4931935"/>
                <a:ext cx="419120"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cxnSp>
            <p:nvCxnSpPr>
              <p:cNvPr id="309" name="Connecteur droit avec flèche 308"/>
              <p:cNvCxnSpPr/>
              <p:nvPr/>
            </p:nvCxnSpPr>
            <p:spPr>
              <a:xfrm flipV="1">
                <a:off x="5178414" y="4933041"/>
                <a:ext cx="419120" cy="237346"/>
              </a:xfrm>
              <a:prstGeom prst="straightConnector1">
                <a:avLst/>
              </a:prstGeom>
              <a:noFill/>
              <a:ln w="50800" cmpd="sng">
                <a:solidFill>
                  <a:srgbClr val="0000FF"/>
                </a:solidFill>
                <a:tailEnd type="stealth"/>
              </a:ln>
            </p:spPr>
            <p:style>
              <a:lnRef idx="2">
                <a:schemeClr val="accent1"/>
              </a:lnRef>
              <a:fillRef idx="0">
                <a:schemeClr val="accent1"/>
              </a:fillRef>
              <a:effectRef idx="1">
                <a:schemeClr val="accent1"/>
              </a:effectRef>
              <a:fontRef idx="minor">
                <a:schemeClr val="tx1"/>
              </a:fontRef>
            </p:style>
          </p:cxnSp>
        </p:grpSp>
        <p:sp>
          <p:nvSpPr>
            <p:cNvPr id="337" name="Rectangle 336"/>
            <p:cNvSpPr/>
            <p:nvPr/>
          </p:nvSpPr>
          <p:spPr>
            <a:xfrm>
              <a:off x="3659952" y="3902875"/>
              <a:ext cx="1187516" cy="413160"/>
            </a:xfrm>
            <a:prstGeom prst="rect">
              <a:avLst/>
            </a:prstGeom>
          </p:spPr>
          <p:txBody>
            <a:bodyPr wrap="none">
              <a:spAutoFit/>
            </a:bodyPr>
            <a:lstStyle/>
            <a:p>
              <a:pPr lvl="0" algn="ct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2</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1600" b="1" baseline="-25000"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12</a:t>
              </a:r>
              <a:endParaRPr lang="fr-FR" sz="16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sp>
          <p:nvSpPr>
            <p:cNvPr id="341" name="Rectangle 340"/>
            <p:cNvSpPr/>
            <p:nvPr/>
          </p:nvSpPr>
          <p:spPr>
            <a:xfrm>
              <a:off x="5550213" y="3901182"/>
              <a:ext cx="1187516" cy="413160"/>
            </a:xfrm>
            <a:prstGeom prst="rect">
              <a:avLst/>
            </a:prstGeom>
          </p:spPr>
          <p:txBody>
            <a:bodyPr wrap="none">
              <a:spAutoFit/>
            </a:bodyPr>
            <a:lstStyle/>
            <a:p>
              <a:pPr lvl="0" algn="ctr"/>
              <a:r>
                <a:rPr lang="fr-FR" sz="1600" b="1" baseline="30000"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2</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T</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2</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a:t>
              </a:r>
              <a:r>
                <a:rPr lang="fr-FR" sz="1600" b="1" baseline="30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1</a:t>
              </a:r>
              <a:r>
                <a:rPr lang="fr-FR" sz="1600" b="1"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C</a:t>
              </a:r>
              <a:r>
                <a:rPr lang="fr-FR" sz="1600" b="1" baseline="-25000" dirty="0" smtClean="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rPr>
                <a:t>34</a:t>
              </a:r>
              <a:endParaRPr lang="fr-FR" sz="1600" b="1" dirty="0">
                <a:ln w="12700">
                  <a:solidFill>
                    <a:srgbClr val="E9EAF0">
                      <a:satMod val="155000"/>
                    </a:srgbClr>
                  </a:solidFill>
                  <a:prstDash val="solid"/>
                </a:ln>
                <a:solidFill>
                  <a:srgbClr val="24213E">
                    <a:tint val="85000"/>
                    <a:satMod val="155000"/>
                  </a:srgbClr>
                </a:solidFill>
                <a:effectLst>
                  <a:outerShdw blurRad="41275" dist="20320" dir="1800000" algn="tl" rotWithShape="0">
                    <a:srgbClr val="000000">
                      <a:alpha val="40000"/>
                    </a:srgbClr>
                  </a:outerShdw>
                </a:effectLst>
              </a:endParaRPr>
            </a:p>
          </p:txBody>
        </p:sp>
      </p:grpSp>
      <p:sp>
        <p:nvSpPr>
          <p:cNvPr id="4" name="Titre 3"/>
          <p:cNvSpPr>
            <a:spLocks noGrp="1"/>
          </p:cNvSpPr>
          <p:nvPr>
            <p:ph type="title"/>
          </p:nvPr>
        </p:nvSpPr>
        <p:spPr/>
        <p:txBody>
          <a:bodyPr anchor="t"/>
          <a:lstStyle/>
          <a:p>
            <a:r>
              <a:rPr lang="fr-FR" dirty="0" err="1" smtClean="0"/>
              <a:t>Dream</a:t>
            </a:r>
            <a:r>
              <a:rPr lang="fr-FR" dirty="0" smtClean="0"/>
              <a:t> Cophasing</a:t>
            </a:r>
            <a:endParaRPr lang="fr-FR" dirty="0"/>
          </a:p>
        </p:txBody>
      </p:sp>
      <p:sp>
        <p:nvSpPr>
          <p:cNvPr id="6" name="Espace réservé du texte 5"/>
          <p:cNvSpPr>
            <a:spLocks noGrp="1"/>
          </p:cNvSpPr>
          <p:nvPr>
            <p:ph type="body" sz="half" idx="2"/>
          </p:nvPr>
        </p:nvSpPr>
        <p:spPr>
          <a:xfrm>
            <a:off x="514350" y="980730"/>
            <a:ext cx="3549087" cy="5145437"/>
          </a:xfrm>
        </p:spPr>
        <p:txBody>
          <a:bodyPr/>
          <a:lstStyle/>
          <a:p>
            <a:pPr marL="285750" indent="-285750">
              <a:buFont typeface="Arial"/>
              <a:buChar char="•"/>
            </a:pPr>
            <a:r>
              <a:rPr lang="fr-FR" dirty="0" smtClean="0"/>
              <a:t>For the first </a:t>
            </a:r>
            <a:r>
              <a:rPr lang="fr-FR" dirty="0" err="1" smtClean="0"/>
              <a:t>level</a:t>
            </a:r>
            <a:r>
              <a:rPr lang="fr-FR" dirty="0" smtClean="0"/>
              <a:t>, the SNR </a:t>
            </a:r>
            <a:r>
              <a:rPr lang="fr-FR" dirty="0" err="1" smtClean="0"/>
              <a:t>is</a:t>
            </a:r>
            <a:r>
              <a:rPr lang="fr-FR" dirty="0" smtClean="0"/>
              <a:t> the </a:t>
            </a:r>
            <a:r>
              <a:rPr lang="fr-FR" dirty="0" err="1" smtClean="0"/>
              <a:t>maximun</a:t>
            </a:r>
            <a:r>
              <a:rPr lang="fr-FR" dirty="0" smtClean="0"/>
              <a:t> one for 2T</a:t>
            </a:r>
          </a:p>
          <a:p>
            <a:pPr marL="285750" indent="-285750">
              <a:buFont typeface="Arial"/>
              <a:buChar char="•"/>
            </a:pPr>
            <a:endParaRPr lang="fr-FR" dirty="0"/>
          </a:p>
          <a:p>
            <a:pPr marL="285750" indent="-285750">
              <a:buFont typeface="Arial"/>
              <a:buChar char="•"/>
            </a:pPr>
            <a:r>
              <a:rPr lang="fr-FR" dirty="0" smtClean="0"/>
              <a:t>For the </a:t>
            </a:r>
            <a:r>
              <a:rPr lang="fr-FR" dirty="0" err="1" smtClean="0"/>
              <a:t>lower</a:t>
            </a:r>
            <a:r>
              <a:rPr lang="fr-FR" dirty="0" smtClean="0"/>
              <a:t> pairs, the SNR </a:t>
            </a:r>
            <a:r>
              <a:rPr lang="fr-FR" dirty="0" err="1" smtClean="0"/>
              <a:t>increases</a:t>
            </a:r>
            <a:endParaRPr lang="fr-FR" dirty="0" smtClean="0"/>
          </a:p>
          <a:p>
            <a:pPr marL="285750" indent="-285750">
              <a:buFont typeface="Arial"/>
              <a:buChar char="•"/>
            </a:pPr>
            <a:endParaRPr lang="fr-FR" dirty="0"/>
          </a:p>
          <a:p>
            <a:pPr marL="285750" indent="-285750">
              <a:buFont typeface="Arial"/>
              <a:buChar char="•"/>
            </a:pPr>
            <a:r>
              <a:rPr lang="fr-FR" dirty="0" err="1" smtClean="0"/>
              <a:t>Each</a:t>
            </a:r>
            <a:r>
              <a:rPr lang="fr-FR" dirty="0" smtClean="0"/>
              <a:t> FT drives one </a:t>
            </a:r>
            <a:r>
              <a:rPr lang="fr-FR" dirty="0" err="1" smtClean="0"/>
              <a:t>delay</a:t>
            </a:r>
            <a:r>
              <a:rPr lang="fr-FR" dirty="0" smtClean="0"/>
              <a:t> line</a:t>
            </a:r>
          </a:p>
          <a:p>
            <a:pPr marL="285750" indent="-285750">
              <a:buFont typeface="Arial"/>
              <a:buChar char="•"/>
            </a:pPr>
            <a:endParaRPr lang="fr-FR" dirty="0"/>
          </a:p>
          <a:p>
            <a:endParaRPr lang="fr-FR" dirty="0"/>
          </a:p>
          <a:p>
            <a:r>
              <a:rPr lang="fr-FR" baseline="30000" dirty="0">
                <a:latin typeface="Times New Roman"/>
                <a:cs typeface="Times New Roman"/>
              </a:rPr>
              <a:t>2</a:t>
            </a:r>
            <a:r>
              <a:rPr lang="fr-FR" dirty="0">
                <a:latin typeface="Times New Roman"/>
                <a:cs typeface="Times New Roman"/>
              </a:rPr>
              <a:t>A</a:t>
            </a:r>
            <a:r>
              <a:rPr lang="fr-FR" baseline="-25000" dirty="0">
                <a:latin typeface="Times New Roman"/>
                <a:cs typeface="Times New Roman"/>
              </a:rPr>
              <a:t>12 </a:t>
            </a:r>
            <a:r>
              <a:rPr lang="fr-FR" dirty="0">
                <a:latin typeface="Times New Roman"/>
                <a:cs typeface="Times New Roman"/>
              </a:rPr>
              <a:t>, </a:t>
            </a:r>
            <a:r>
              <a:rPr lang="fr-FR" baseline="30000" dirty="0">
                <a:latin typeface="Times New Roman"/>
                <a:cs typeface="Times New Roman"/>
              </a:rPr>
              <a:t>2</a:t>
            </a:r>
            <a:r>
              <a:rPr lang="fr-FR" dirty="0">
                <a:latin typeface="Times New Roman"/>
                <a:cs typeface="Times New Roman"/>
              </a:rPr>
              <a:t>B</a:t>
            </a:r>
            <a:r>
              <a:rPr lang="fr-FR" baseline="-25000" dirty="0">
                <a:latin typeface="Times New Roman"/>
                <a:cs typeface="Times New Roman"/>
              </a:rPr>
              <a:t>12 </a:t>
            </a:r>
            <a:r>
              <a:rPr lang="fr-FR" dirty="0">
                <a:latin typeface="Times New Roman"/>
                <a:cs typeface="Times New Roman"/>
              </a:rPr>
              <a:t>, </a:t>
            </a:r>
            <a:r>
              <a:rPr lang="fr-FR" baseline="30000" dirty="0">
                <a:latin typeface="Times New Roman"/>
                <a:cs typeface="Times New Roman"/>
              </a:rPr>
              <a:t>2</a:t>
            </a:r>
            <a:r>
              <a:rPr lang="fr-FR" dirty="0">
                <a:latin typeface="Times New Roman"/>
                <a:cs typeface="Times New Roman"/>
              </a:rPr>
              <a:t>C</a:t>
            </a:r>
            <a:r>
              <a:rPr lang="fr-FR" baseline="-25000" dirty="0">
                <a:latin typeface="Times New Roman"/>
                <a:cs typeface="Times New Roman"/>
              </a:rPr>
              <a:t>12</a:t>
            </a:r>
            <a:r>
              <a:rPr lang="fr-FR" dirty="0">
                <a:latin typeface="Times New Roman"/>
                <a:cs typeface="Times New Roman"/>
              </a:rPr>
              <a:t> </a:t>
            </a:r>
            <a:r>
              <a:rPr lang="fr-FR" dirty="0">
                <a:latin typeface="Times New Roman"/>
                <a:cs typeface="Times New Roman"/>
                <a:sym typeface="Wingdings"/>
              </a:rPr>
              <a:t> </a:t>
            </a:r>
            <a:r>
              <a:rPr lang="fr-FR" baseline="30000" dirty="0">
                <a:latin typeface="Symbol" charset="2"/>
                <a:cs typeface="Symbol" charset="2"/>
                <a:sym typeface="Wingdings"/>
              </a:rPr>
              <a:t>2</a:t>
            </a:r>
            <a:r>
              <a:rPr lang="fr-FR" dirty="0">
                <a:latin typeface="Symbol" charset="2"/>
                <a:cs typeface="Symbol" charset="2"/>
                <a:sym typeface="Wingdings"/>
              </a:rPr>
              <a:t>d</a:t>
            </a:r>
            <a:r>
              <a:rPr lang="fr-FR" baseline="-25000" dirty="0">
                <a:latin typeface="Symbol" charset="2"/>
                <a:cs typeface="Symbol" charset="2"/>
                <a:sym typeface="Wingdings"/>
              </a:rPr>
              <a:t>12 </a:t>
            </a:r>
            <a:r>
              <a:rPr lang="fr-FR" dirty="0">
                <a:latin typeface="Symbol" charset="2"/>
                <a:cs typeface="Symbol" charset="2"/>
                <a:sym typeface="Wingdings"/>
              </a:rPr>
              <a:t>, </a:t>
            </a:r>
            <a:r>
              <a:rPr lang="fr-FR" baseline="30000" dirty="0">
                <a:latin typeface="Symbol" charset="2"/>
                <a:cs typeface="Symbol" charset="2"/>
                <a:sym typeface="Wingdings"/>
              </a:rPr>
              <a:t>1</a:t>
            </a:r>
            <a:r>
              <a:rPr lang="fr-FR" dirty="0">
                <a:latin typeface="Times New Roman"/>
                <a:cs typeface="Times New Roman"/>
                <a:sym typeface="Wingdings"/>
              </a:rPr>
              <a:t>C</a:t>
            </a:r>
            <a:r>
              <a:rPr lang="fr-FR" baseline="-25000" dirty="0">
                <a:latin typeface="Times New Roman"/>
                <a:cs typeface="Times New Roman"/>
                <a:sym typeface="Wingdings"/>
              </a:rPr>
              <a:t>12</a:t>
            </a:r>
            <a:r>
              <a:rPr lang="fr-FR" dirty="0">
                <a:latin typeface="Times New Roman"/>
                <a:cs typeface="Times New Roman"/>
                <a:sym typeface="Wingdings"/>
              </a:rPr>
              <a:t> , </a:t>
            </a:r>
            <a:r>
              <a:rPr lang="fr-FR" baseline="30000" dirty="0">
                <a:latin typeface="Times New Roman"/>
                <a:cs typeface="Times New Roman"/>
                <a:sym typeface="Wingdings"/>
              </a:rPr>
              <a:t>1</a:t>
            </a:r>
            <a:r>
              <a:rPr lang="fr-FR" dirty="0">
                <a:latin typeface="Times New Roman"/>
                <a:cs typeface="Times New Roman"/>
                <a:sym typeface="Wingdings"/>
              </a:rPr>
              <a:t>C</a:t>
            </a:r>
            <a:r>
              <a:rPr lang="fr-FR" baseline="-25000" dirty="0">
                <a:latin typeface="Times New Roman"/>
                <a:cs typeface="Times New Roman"/>
                <a:sym typeface="Wingdings"/>
              </a:rPr>
              <a:t>34</a:t>
            </a:r>
            <a:r>
              <a:rPr lang="fr-FR" dirty="0">
                <a:latin typeface="Times New Roman"/>
                <a:cs typeface="Times New Roman"/>
                <a:sym typeface="Wingdings"/>
              </a:rPr>
              <a:t> </a:t>
            </a:r>
          </a:p>
          <a:p>
            <a:r>
              <a:rPr lang="fr-FR" baseline="30000" dirty="0" err="1">
                <a:latin typeface="Times New Roman"/>
                <a:cs typeface="Times New Roman"/>
              </a:rPr>
              <a:t>i</a:t>
            </a:r>
            <a:r>
              <a:rPr lang="fr-FR" dirty="0" err="1">
                <a:latin typeface="Times New Roman"/>
                <a:cs typeface="Times New Roman"/>
              </a:rPr>
              <a:t>A</a:t>
            </a:r>
            <a:r>
              <a:rPr lang="fr-FR" baseline="-25000" dirty="0" err="1">
                <a:latin typeface="Times New Roman"/>
                <a:cs typeface="Times New Roman"/>
              </a:rPr>
              <a:t>lk</a:t>
            </a:r>
            <a:r>
              <a:rPr lang="fr-FR" baseline="-25000" dirty="0">
                <a:latin typeface="Times New Roman"/>
                <a:cs typeface="Times New Roman"/>
              </a:rPr>
              <a:t> </a:t>
            </a:r>
            <a:r>
              <a:rPr lang="fr-FR" dirty="0">
                <a:latin typeface="Times New Roman"/>
                <a:cs typeface="Times New Roman"/>
              </a:rPr>
              <a:t>, </a:t>
            </a:r>
            <a:r>
              <a:rPr lang="fr-FR" baseline="30000" dirty="0" err="1">
                <a:latin typeface="Times New Roman"/>
                <a:cs typeface="Times New Roman"/>
              </a:rPr>
              <a:t>i</a:t>
            </a:r>
            <a:r>
              <a:rPr lang="fr-FR" dirty="0" err="1">
                <a:latin typeface="Times New Roman"/>
                <a:cs typeface="Times New Roman"/>
              </a:rPr>
              <a:t>B</a:t>
            </a:r>
            <a:r>
              <a:rPr lang="fr-FR" baseline="-25000" dirty="0" err="1">
                <a:latin typeface="Times New Roman"/>
                <a:cs typeface="Times New Roman"/>
              </a:rPr>
              <a:t>lk</a:t>
            </a:r>
            <a:r>
              <a:rPr lang="fr-FR" baseline="-25000" dirty="0">
                <a:latin typeface="Times New Roman"/>
                <a:cs typeface="Times New Roman"/>
              </a:rPr>
              <a:t> </a:t>
            </a:r>
            <a:r>
              <a:rPr lang="fr-FR" dirty="0">
                <a:latin typeface="Times New Roman"/>
                <a:cs typeface="Times New Roman"/>
              </a:rPr>
              <a:t>, </a:t>
            </a:r>
            <a:r>
              <a:rPr lang="fr-FR" baseline="30000" dirty="0" err="1">
                <a:latin typeface="Times New Roman"/>
                <a:cs typeface="Times New Roman"/>
              </a:rPr>
              <a:t>i</a:t>
            </a:r>
            <a:r>
              <a:rPr lang="fr-FR" dirty="0" err="1">
                <a:latin typeface="Times New Roman"/>
                <a:cs typeface="Times New Roman"/>
              </a:rPr>
              <a:t>C</a:t>
            </a:r>
            <a:r>
              <a:rPr lang="fr-FR" baseline="-25000" dirty="0" err="1">
                <a:latin typeface="Times New Roman"/>
                <a:cs typeface="Times New Roman"/>
              </a:rPr>
              <a:t>lk</a:t>
            </a:r>
            <a:r>
              <a:rPr lang="fr-FR" dirty="0">
                <a:latin typeface="Times New Roman"/>
                <a:cs typeface="Times New Roman"/>
              </a:rPr>
              <a:t> </a:t>
            </a:r>
            <a:r>
              <a:rPr lang="fr-FR" dirty="0">
                <a:latin typeface="Times New Roman"/>
                <a:cs typeface="Times New Roman"/>
                <a:sym typeface="Wingdings"/>
              </a:rPr>
              <a:t> </a:t>
            </a:r>
            <a:r>
              <a:rPr lang="fr-FR" baseline="30000" dirty="0" err="1" smtClean="0">
                <a:latin typeface="Times New Roman"/>
                <a:cs typeface="Times New Roman"/>
                <a:sym typeface="Wingdings"/>
              </a:rPr>
              <a:t>i</a:t>
            </a:r>
            <a:r>
              <a:rPr lang="fr-FR" dirty="0" err="1" smtClean="0">
                <a:latin typeface="Symbol" charset="2"/>
                <a:cs typeface="Symbol" charset="2"/>
                <a:sym typeface="Wingdings"/>
              </a:rPr>
              <a:t>d</a:t>
            </a:r>
            <a:r>
              <a:rPr lang="fr-FR" baseline="-25000" dirty="0" err="1" smtClean="0">
                <a:latin typeface="Times New Roman"/>
                <a:cs typeface="Times New Roman"/>
                <a:sym typeface="Wingdings"/>
              </a:rPr>
              <a:t>lk</a:t>
            </a:r>
            <a:r>
              <a:rPr lang="fr-FR" baseline="-25000" dirty="0" smtClean="0">
                <a:latin typeface="Symbol" charset="2"/>
                <a:cs typeface="Symbol" charset="2"/>
                <a:sym typeface="Wingdings"/>
              </a:rPr>
              <a:t> </a:t>
            </a:r>
            <a:r>
              <a:rPr lang="fr-FR" dirty="0">
                <a:latin typeface="Symbol" charset="2"/>
                <a:cs typeface="Symbol" charset="2"/>
                <a:sym typeface="Wingdings"/>
              </a:rPr>
              <a:t>, </a:t>
            </a:r>
            <a:r>
              <a:rPr lang="fr-FR" baseline="30000" dirty="0">
                <a:latin typeface="Times New Roman"/>
                <a:cs typeface="Times New Roman"/>
                <a:sym typeface="Wingdings"/>
              </a:rPr>
              <a:t>i-1</a:t>
            </a:r>
            <a:r>
              <a:rPr lang="fr-FR" dirty="0">
                <a:latin typeface="Times New Roman"/>
                <a:cs typeface="Times New Roman"/>
                <a:sym typeface="Wingdings"/>
              </a:rPr>
              <a:t>C</a:t>
            </a:r>
            <a:r>
              <a:rPr lang="fr-FR" baseline="-25000" dirty="0">
                <a:latin typeface="Times New Roman"/>
                <a:cs typeface="Times New Roman"/>
                <a:sym typeface="Wingdings"/>
              </a:rPr>
              <a:t>lk</a:t>
            </a:r>
            <a:r>
              <a:rPr lang="fr-FR" dirty="0">
                <a:latin typeface="Times New Roman"/>
                <a:cs typeface="Times New Roman"/>
                <a:sym typeface="Wingdings"/>
              </a:rPr>
              <a:t> , </a:t>
            </a:r>
            <a:r>
              <a:rPr lang="fr-FR" baseline="30000" dirty="0">
                <a:latin typeface="Times New Roman"/>
                <a:cs typeface="Times New Roman"/>
                <a:sym typeface="Wingdings"/>
              </a:rPr>
              <a:t>i-1</a:t>
            </a:r>
            <a:r>
              <a:rPr lang="fr-FR" dirty="0">
                <a:latin typeface="Times New Roman"/>
                <a:cs typeface="Times New Roman"/>
                <a:sym typeface="Wingdings"/>
              </a:rPr>
              <a:t>C</a:t>
            </a:r>
            <a:r>
              <a:rPr lang="fr-FR" baseline="-25000" dirty="0">
                <a:latin typeface="Times New Roman"/>
                <a:cs typeface="Times New Roman"/>
                <a:sym typeface="Wingdings"/>
              </a:rPr>
              <a:t>lk</a:t>
            </a:r>
            <a:endParaRPr lang="fr-FR" dirty="0">
              <a:latin typeface="Times New Roman"/>
              <a:cs typeface="Times New Roman"/>
              <a:sym typeface="Wingdings"/>
            </a:endParaRPr>
          </a:p>
          <a:p>
            <a:r>
              <a:rPr lang="fr-FR" dirty="0">
                <a:latin typeface="Times New Roman"/>
                <a:cs typeface="Times New Roman"/>
                <a:sym typeface="Wingdings"/>
              </a:rPr>
              <a:t>……</a:t>
            </a:r>
          </a:p>
          <a:p>
            <a:r>
              <a:rPr lang="fr-FR" dirty="0">
                <a:latin typeface="Times New Roman"/>
                <a:cs typeface="Times New Roman"/>
                <a:sym typeface="Wingdings"/>
              </a:rPr>
              <a:t>L</a:t>
            </a:r>
            <a:r>
              <a:rPr lang="fr-FR" baseline="-25000" dirty="0">
                <a:latin typeface="Times New Roman"/>
                <a:cs typeface="Times New Roman"/>
                <a:sym typeface="Wingdings"/>
              </a:rPr>
              <a:t>1</a:t>
            </a:r>
            <a:r>
              <a:rPr lang="fr-FR" dirty="0">
                <a:latin typeface="Times New Roman"/>
                <a:cs typeface="Times New Roman"/>
                <a:sym typeface="Wingdings"/>
              </a:rPr>
              <a:t>= 0</a:t>
            </a:r>
          </a:p>
          <a:p>
            <a:r>
              <a:rPr lang="fr-FR" dirty="0">
                <a:latin typeface="Times New Roman"/>
                <a:cs typeface="Times New Roman"/>
                <a:sym typeface="Wingdings"/>
              </a:rPr>
              <a:t>L</a:t>
            </a:r>
            <a:r>
              <a:rPr lang="fr-FR" baseline="-25000" dirty="0">
                <a:latin typeface="Times New Roman"/>
                <a:cs typeface="Times New Roman"/>
                <a:sym typeface="Wingdings"/>
              </a:rPr>
              <a:t>2</a:t>
            </a:r>
            <a:r>
              <a:rPr lang="fr-FR" dirty="0">
                <a:latin typeface="Times New Roman"/>
                <a:cs typeface="Times New Roman"/>
                <a:sym typeface="Wingdings"/>
              </a:rPr>
              <a:t>= L</a:t>
            </a:r>
            <a:r>
              <a:rPr lang="fr-FR" baseline="-25000" dirty="0">
                <a:latin typeface="Times New Roman"/>
                <a:cs typeface="Times New Roman"/>
                <a:sym typeface="Wingdings"/>
              </a:rPr>
              <a:t>1</a:t>
            </a:r>
            <a:r>
              <a:rPr lang="fr-FR" dirty="0">
                <a:latin typeface="Times New Roman"/>
                <a:cs typeface="Times New Roman"/>
                <a:sym typeface="Wingdings"/>
              </a:rPr>
              <a:t>+</a:t>
            </a:r>
            <a:r>
              <a:rPr lang="fr-FR" baseline="30000" dirty="0">
                <a:latin typeface="Times New Roman"/>
                <a:cs typeface="Times New Roman"/>
                <a:sym typeface="Wingdings"/>
              </a:rPr>
              <a:t>0</a:t>
            </a:r>
            <a:r>
              <a:rPr lang="fr-FR" dirty="0">
                <a:latin typeface="Symbol" charset="2"/>
                <a:cs typeface="Symbol" charset="2"/>
                <a:sym typeface="Wingdings"/>
              </a:rPr>
              <a:t>d</a:t>
            </a:r>
            <a:r>
              <a:rPr lang="fr-FR" baseline="-25000" dirty="0">
                <a:latin typeface="Symbol" charset="2"/>
                <a:cs typeface="Symbol" charset="2"/>
                <a:sym typeface="Wingdings"/>
              </a:rPr>
              <a:t>12</a:t>
            </a:r>
            <a:endParaRPr lang="fr-FR" dirty="0">
              <a:latin typeface="Symbol" charset="2"/>
              <a:cs typeface="Symbol" charset="2"/>
              <a:sym typeface="Wingdings"/>
            </a:endParaRPr>
          </a:p>
          <a:p>
            <a:r>
              <a:rPr lang="fr-FR" dirty="0">
                <a:latin typeface="Times New Roman"/>
                <a:cs typeface="Times New Roman"/>
                <a:sym typeface="Wingdings"/>
              </a:rPr>
              <a:t>L</a:t>
            </a:r>
            <a:r>
              <a:rPr lang="fr-FR" baseline="-25000" dirty="0">
                <a:latin typeface="Times New Roman"/>
                <a:cs typeface="Times New Roman"/>
                <a:sym typeface="Wingdings"/>
              </a:rPr>
              <a:t>3</a:t>
            </a:r>
            <a:r>
              <a:rPr lang="fr-FR" dirty="0">
                <a:latin typeface="Times New Roman"/>
                <a:cs typeface="Times New Roman"/>
                <a:sym typeface="Wingdings"/>
              </a:rPr>
              <a:t>= </a:t>
            </a:r>
            <a:r>
              <a:rPr lang="fr-FR" baseline="30000" dirty="0">
                <a:latin typeface="Times New Roman"/>
                <a:cs typeface="Times New Roman"/>
                <a:sym typeface="Wingdings"/>
              </a:rPr>
              <a:t>1</a:t>
            </a:r>
            <a:r>
              <a:rPr lang="fr-FR" dirty="0">
                <a:latin typeface="Symbol" charset="2"/>
                <a:cs typeface="Symbol" charset="2"/>
                <a:sym typeface="Wingdings"/>
              </a:rPr>
              <a:t>d</a:t>
            </a:r>
            <a:r>
              <a:rPr lang="fr-FR" baseline="-25000" dirty="0">
                <a:latin typeface="Symbol" charset="2"/>
                <a:cs typeface="Symbol" charset="2"/>
                <a:sym typeface="Wingdings"/>
              </a:rPr>
              <a:t>12</a:t>
            </a:r>
            <a:endParaRPr lang="fr-FR" dirty="0">
              <a:latin typeface="Symbol" charset="2"/>
              <a:cs typeface="Symbol" charset="2"/>
              <a:sym typeface="Wingdings"/>
            </a:endParaRPr>
          </a:p>
          <a:p>
            <a:r>
              <a:rPr lang="fr-FR" dirty="0">
                <a:latin typeface="Times New Roman"/>
                <a:cs typeface="Times New Roman"/>
                <a:sym typeface="Wingdings"/>
              </a:rPr>
              <a:t>L</a:t>
            </a:r>
            <a:r>
              <a:rPr lang="fr-FR" baseline="-25000" dirty="0">
                <a:latin typeface="Times New Roman"/>
                <a:cs typeface="Times New Roman"/>
                <a:sym typeface="Wingdings"/>
              </a:rPr>
              <a:t>4</a:t>
            </a:r>
            <a:r>
              <a:rPr lang="fr-FR" dirty="0">
                <a:latin typeface="Times New Roman"/>
                <a:cs typeface="Times New Roman"/>
                <a:sym typeface="Wingdings"/>
              </a:rPr>
              <a:t>= L</a:t>
            </a:r>
            <a:r>
              <a:rPr lang="fr-FR" baseline="-25000" dirty="0">
                <a:latin typeface="Times New Roman"/>
                <a:cs typeface="Times New Roman"/>
                <a:sym typeface="Wingdings"/>
              </a:rPr>
              <a:t>3</a:t>
            </a:r>
            <a:r>
              <a:rPr lang="fr-FR" dirty="0">
                <a:latin typeface="Times New Roman"/>
                <a:cs typeface="Times New Roman"/>
                <a:sym typeface="Wingdings"/>
              </a:rPr>
              <a:t>+</a:t>
            </a:r>
            <a:r>
              <a:rPr lang="fr-FR" baseline="30000" dirty="0">
                <a:latin typeface="Times New Roman"/>
                <a:cs typeface="Times New Roman"/>
                <a:sym typeface="Wingdings"/>
              </a:rPr>
              <a:t>0</a:t>
            </a:r>
            <a:r>
              <a:rPr lang="fr-FR" dirty="0">
                <a:latin typeface="Symbol" charset="2"/>
                <a:cs typeface="Symbol" charset="2"/>
                <a:sym typeface="Wingdings"/>
              </a:rPr>
              <a:t>d</a:t>
            </a:r>
            <a:r>
              <a:rPr lang="fr-FR" baseline="-25000" dirty="0">
                <a:latin typeface="Symbol" charset="2"/>
                <a:cs typeface="Symbol" charset="2"/>
                <a:sym typeface="Wingdings"/>
              </a:rPr>
              <a:t>34</a:t>
            </a:r>
          </a:p>
          <a:p>
            <a:r>
              <a:rPr lang="fr-FR" dirty="0">
                <a:latin typeface="Times New Roman"/>
                <a:cs typeface="Times New Roman"/>
                <a:sym typeface="Wingdings"/>
              </a:rPr>
              <a:t>L</a:t>
            </a:r>
            <a:r>
              <a:rPr lang="fr-FR" baseline="-25000" dirty="0">
                <a:latin typeface="Times New Roman"/>
                <a:cs typeface="Times New Roman"/>
                <a:sym typeface="Wingdings"/>
              </a:rPr>
              <a:t>5</a:t>
            </a:r>
            <a:r>
              <a:rPr lang="fr-FR" dirty="0">
                <a:latin typeface="Times New Roman"/>
                <a:cs typeface="Times New Roman"/>
                <a:sym typeface="Wingdings"/>
              </a:rPr>
              <a:t>= </a:t>
            </a:r>
            <a:r>
              <a:rPr lang="fr-FR" baseline="30000" dirty="0">
                <a:latin typeface="Times New Roman"/>
                <a:cs typeface="Times New Roman"/>
                <a:sym typeface="Wingdings"/>
              </a:rPr>
              <a:t>2</a:t>
            </a:r>
            <a:r>
              <a:rPr lang="fr-FR" dirty="0">
                <a:latin typeface="Symbol" charset="2"/>
                <a:cs typeface="Symbol" charset="2"/>
                <a:sym typeface="Wingdings"/>
              </a:rPr>
              <a:t>d</a:t>
            </a:r>
            <a:r>
              <a:rPr lang="fr-FR" baseline="-25000" dirty="0">
                <a:latin typeface="Symbol" charset="2"/>
                <a:cs typeface="Symbol" charset="2"/>
                <a:sym typeface="Wingdings"/>
              </a:rPr>
              <a:t>12</a:t>
            </a:r>
            <a:endParaRPr lang="fr-FR" dirty="0">
              <a:latin typeface="Symbol" charset="2"/>
              <a:cs typeface="Symbol" charset="2"/>
              <a:sym typeface="Wingdings"/>
            </a:endParaRPr>
          </a:p>
          <a:p>
            <a:r>
              <a:rPr lang="fr-FR" dirty="0">
                <a:latin typeface="Times New Roman"/>
                <a:cs typeface="Times New Roman"/>
                <a:sym typeface="Wingdings"/>
              </a:rPr>
              <a:t>L</a:t>
            </a:r>
            <a:r>
              <a:rPr lang="fr-FR" baseline="-25000" dirty="0">
                <a:latin typeface="Times New Roman"/>
                <a:cs typeface="Times New Roman"/>
                <a:sym typeface="Wingdings"/>
              </a:rPr>
              <a:t>6</a:t>
            </a:r>
            <a:r>
              <a:rPr lang="fr-FR" dirty="0">
                <a:latin typeface="Times New Roman"/>
                <a:cs typeface="Times New Roman"/>
                <a:sym typeface="Wingdings"/>
              </a:rPr>
              <a:t>= L</a:t>
            </a:r>
            <a:r>
              <a:rPr lang="fr-FR" baseline="-25000" dirty="0">
                <a:latin typeface="Times New Roman"/>
                <a:cs typeface="Times New Roman"/>
                <a:sym typeface="Wingdings"/>
              </a:rPr>
              <a:t>5</a:t>
            </a:r>
            <a:r>
              <a:rPr lang="fr-FR" dirty="0">
                <a:latin typeface="Times New Roman"/>
                <a:cs typeface="Times New Roman"/>
                <a:sym typeface="Wingdings"/>
              </a:rPr>
              <a:t>+</a:t>
            </a:r>
            <a:r>
              <a:rPr lang="fr-FR" baseline="30000" dirty="0">
                <a:latin typeface="Times New Roman"/>
                <a:cs typeface="Times New Roman"/>
                <a:sym typeface="Wingdings"/>
              </a:rPr>
              <a:t>1</a:t>
            </a:r>
            <a:r>
              <a:rPr lang="fr-FR" dirty="0">
                <a:latin typeface="Symbol" charset="2"/>
                <a:cs typeface="Symbol" charset="2"/>
                <a:sym typeface="Wingdings"/>
              </a:rPr>
              <a:t>d</a:t>
            </a:r>
            <a:r>
              <a:rPr lang="fr-FR" baseline="-25000" dirty="0">
                <a:latin typeface="Symbol" charset="2"/>
                <a:cs typeface="Symbol" charset="2"/>
                <a:sym typeface="Wingdings"/>
              </a:rPr>
              <a:t>34</a:t>
            </a:r>
            <a:endParaRPr lang="fr-FR" dirty="0">
              <a:latin typeface="Symbol" charset="2"/>
              <a:cs typeface="Symbol" charset="2"/>
              <a:sym typeface="Wingdings"/>
            </a:endParaRPr>
          </a:p>
          <a:p>
            <a:r>
              <a:rPr lang="fr-FR" dirty="0">
                <a:latin typeface="Times New Roman"/>
                <a:cs typeface="Times New Roman"/>
                <a:sym typeface="Wingdings"/>
              </a:rPr>
              <a:t>L</a:t>
            </a:r>
            <a:r>
              <a:rPr lang="fr-FR" baseline="-25000" dirty="0">
                <a:latin typeface="Times New Roman"/>
                <a:cs typeface="Times New Roman"/>
                <a:sym typeface="Wingdings"/>
              </a:rPr>
              <a:t>7</a:t>
            </a:r>
            <a:r>
              <a:rPr lang="fr-FR" dirty="0">
                <a:latin typeface="Times New Roman"/>
                <a:cs typeface="Times New Roman"/>
                <a:sym typeface="Wingdings"/>
              </a:rPr>
              <a:t>= L</a:t>
            </a:r>
            <a:r>
              <a:rPr lang="fr-FR" baseline="-25000" dirty="0">
                <a:latin typeface="Times New Roman"/>
                <a:cs typeface="Times New Roman"/>
                <a:sym typeface="Wingdings"/>
              </a:rPr>
              <a:t>6</a:t>
            </a:r>
            <a:r>
              <a:rPr lang="fr-FR" dirty="0">
                <a:latin typeface="Times New Roman"/>
                <a:cs typeface="Times New Roman"/>
                <a:sym typeface="Wingdings"/>
              </a:rPr>
              <a:t>+</a:t>
            </a:r>
            <a:r>
              <a:rPr lang="fr-FR" baseline="30000" dirty="0">
                <a:latin typeface="Times New Roman"/>
                <a:cs typeface="Times New Roman"/>
                <a:sym typeface="Wingdings"/>
              </a:rPr>
              <a:t>0</a:t>
            </a:r>
            <a:r>
              <a:rPr lang="fr-FR" dirty="0">
                <a:latin typeface="Symbol" charset="2"/>
                <a:cs typeface="Symbol" charset="2"/>
                <a:sym typeface="Wingdings"/>
              </a:rPr>
              <a:t>d</a:t>
            </a:r>
            <a:r>
              <a:rPr lang="fr-FR" baseline="-25000" dirty="0">
                <a:latin typeface="Symbol" charset="2"/>
                <a:cs typeface="Symbol" charset="2"/>
                <a:sym typeface="Wingdings"/>
              </a:rPr>
              <a:t>67</a:t>
            </a:r>
            <a:endParaRPr lang="fr-FR" dirty="0">
              <a:latin typeface="Times New Roman"/>
              <a:cs typeface="Times New Roman"/>
              <a:sym typeface="Wingdings"/>
            </a:endParaRPr>
          </a:p>
          <a:p>
            <a:endParaRPr lang="fr-FR" dirty="0"/>
          </a:p>
        </p:txBody>
      </p:sp>
      <p:sp>
        <p:nvSpPr>
          <p:cNvPr id="2" name="Espace réservé de la date 1"/>
          <p:cNvSpPr>
            <a:spLocks noGrp="1"/>
          </p:cNvSpPr>
          <p:nvPr>
            <p:ph type="dt" sz="half" idx="10"/>
          </p:nvPr>
        </p:nvSpPr>
        <p:spPr/>
        <p:txBody>
          <a:bodyPr/>
          <a:lstStyle/>
          <a:p>
            <a:pPr>
              <a:defRPr/>
            </a:pPr>
            <a:r>
              <a:rPr lang="fr-FR" smtClean="0"/>
              <a:t>September 27, 2013</a:t>
            </a:r>
            <a:endParaRPr lang="en-US"/>
          </a:p>
        </p:txBody>
      </p:sp>
      <p:sp>
        <p:nvSpPr>
          <p:cNvPr id="3" name="Espace réservé du pied de page 2"/>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5" name="Espace réservé du numéro de diapositive 4"/>
          <p:cNvSpPr>
            <a:spLocks noGrp="1"/>
          </p:cNvSpPr>
          <p:nvPr>
            <p:ph type="sldNum" sz="quarter" idx="12"/>
          </p:nvPr>
        </p:nvSpPr>
        <p:spPr/>
        <p:txBody>
          <a:bodyPr/>
          <a:lstStyle/>
          <a:p>
            <a:pPr>
              <a:defRPr/>
            </a:pPr>
            <a:fld id="{4B876B1B-EB38-7743-80AF-58380E7A0218}" type="slidenum">
              <a:rPr lang="en-US" smtClean="0"/>
              <a:pPr>
                <a:defRPr/>
              </a:pPr>
              <a:t>18</a:t>
            </a:fld>
            <a:endParaRPr lang="en-US"/>
          </a:p>
        </p:txBody>
      </p:sp>
    </p:spTree>
    <p:extLst>
      <p:ext uri="{BB962C8B-B14F-4D97-AF65-F5344CB8AC3E}">
        <p14:creationId xmlns:p14="http://schemas.microsoft.com/office/powerpoint/2010/main" xmlns="" val="1192563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a:t>
            </a:r>
            <a:endParaRPr lang="fr-FR" dirty="0"/>
          </a:p>
        </p:txBody>
      </p:sp>
      <p:sp>
        <p:nvSpPr>
          <p:cNvPr id="3" name="Espace réservé du contenu 2"/>
          <p:cNvSpPr>
            <a:spLocks noGrp="1"/>
          </p:cNvSpPr>
          <p:nvPr>
            <p:ph idx="1"/>
          </p:nvPr>
        </p:nvSpPr>
        <p:spPr/>
        <p:txBody>
          <a:bodyPr/>
          <a:lstStyle/>
          <a:p>
            <a:r>
              <a:rPr lang="fr-FR" sz="2000" dirty="0" err="1" smtClean="0"/>
              <a:t>We</a:t>
            </a:r>
            <a:r>
              <a:rPr lang="fr-FR" sz="2000" dirty="0" smtClean="0"/>
              <a:t> </a:t>
            </a:r>
            <a:r>
              <a:rPr lang="fr-FR" sz="2000" dirty="0" err="1" smtClean="0"/>
              <a:t>need</a:t>
            </a:r>
            <a:r>
              <a:rPr lang="fr-FR" sz="2000" dirty="0" smtClean="0"/>
              <a:t> </a:t>
            </a:r>
            <a:r>
              <a:rPr lang="fr-FR" sz="2000" dirty="0" err="1" smtClean="0"/>
              <a:t>higher</a:t>
            </a:r>
            <a:r>
              <a:rPr lang="fr-FR" sz="2000" dirty="0" smtClean="0"/>
              <a:t> </a:t>
            </a:r>
            <a:r>
              <a:rPr lang="fr-FR" sz="2000" dirty="0" err="1" smtClean="0"/>
              <a:t>limiting</a:t>
            </a:r>
            <a:r>
              <a:rPr lang="fr-FR" sz="2000" dirty="0" smtClean="0"/>
              <a:t> magnitudes</a:t>
            </a:r>
          </a:p>
          <a:p>
            <a:r>
              <a:rPr lang="fr-FR" sz="2000" dirty="0" err="1" smtClean="0"/>
              <a:t>We</a:t>
            </a:r>
            <a:r>
              <a:rPr lang="fr-FR" sz="2000" dirty="0" smtClean="0"/>
              <a:t> </a:t>
            </a:r>
            <a:r>
              <a:rPr lang="fr-FR" sz="2000" dirty="0" err="1" smtClean="0"/>
              <a:t>seem</a:t>
            </a:r>
            <a:r>
              <a:rPr lang="fr-FR" sz="2000" dirty="0" smtClean="0"/>
              <a:t> </a:t>
            </a:r>
            <a:r>
              <a:rPr lang="fr-FR" sz="2000" dirty="0" err="1" smtClean="0"/>
              <a:t>stalled</a:t>
            </a:r>
            <a:r>
              <a:rPr lang="fr-FR" sz="2000" dirty="0" smtClean="0"/>
              <a:t> </a:t>
            </a:r>
            <a:r>
              <a:rPr lang="fr-FR" sz="2000" dirty="0" err="1" smtClean="0"/>
              <a:t>around</a:t>
            </a:r>
            <a:r>
              <a:rPr lang="fr-FR" sz="2000" dirty="0" smtClean="0"/>
              <a:t> K=10 </a:t>
            </a:r>
            <a:r>
              <a:rPr lang="fr-FR" sz="2000" dirty="0" err="1" smtClean="0"/>
              <a:t>with</a:t>
            </a:r>
            <a:r>
              <a:rPr lang="fr-FR" sz="2000" dirty="0" smtClean="0"/>
              <a:t> the </a:t>
            </a:r>
            <a:r>
              <a:rPr lang="fr-FR" sz="2000" dirty="0" err="1" smtClean="0"/>
              <a:t>UTs</a:t>
            </a:r>
            <a:endParaRPr lang="fr-FR" sz="2000" dirty="0" smtClean="0"/>
          </a:p>
          <a:p>
            <a:r>
              <a:rPr lang="fr-FR" sz="2000" dirty="0" err="1" smtClean="0"/>
              <a:t>We</a:t>
            </a:r>
            <a:r>
              <a:rPr lang="fr-FR" sz="2000" dirty="0" smtClean="0"/>
              <a:t> </a:t>
            </a:r>
            <a:r>
              <a:rPr lang="fr-FR" sz="2000" dirty="0" err="1" smtClean="0"/>
              <a:t>can</a:t>
            </a:r>
            <a:r>
              <a:rPr lang="fr-FR" sz="2000" dirty="0" smtClean="0"/>
              <a:t> </a:t>
            </a:r>
            <a:r>
              <a:rPr lang="fr-FR" sz="2000" dirty="0" err="1" smtClean="0"/>
              <a:t>wait</a:t>
            </a:r>
            <a:r>
              <a:rPr lang="fr-FR" sz="2000" dirty="0" smtClean="0"/>
              <a:t> for </a:t>
            </a:r>
          </a:p>
          <a:p>
            <a:pPr lvl="1"/>
            <a:r>
              <a:rPr lang="fr-FR" sz="1600" dirty="0" smtClean="0"/>
              <a:t>detectors to </a:t>
            </a:r>
            <a:r>
              <a:rPr lang="fr-FR" sz="1600" dirty="0" err="1" smtClean="0"/>
              <a:t>improve</a:t>
            </a:r>
            <a:r>
              <a:rPr lang="fr-FR" sz="1600" dirty="0" smtClean="0"/>
              <a:t> ?</a:t>
            </a:r>
          </a:p>
          <a:p>
            <a:pPr lvl="1"/>
            <a:r>
              <a:rPr lang="fr-FR" sz="1800" dirty="0" smtClean="0"/>
              <a:t>And use off-axis </a:t>
            </a:r>
            <a:r>
              <a:rPr lang="fr-FR" sz="1800" dirty="0" err="1" smtClean="0"/>
              <a:t>tracking</a:t>
            </a:r>
            <a:r>
              <a:rPr lang="fr-FR" sz="1800" dirty="0" smtClean="0"/>
              <a:t> in </a:t>
            </a:r>
            <a:r>
              <a:rPr lang="fr-FR" sz="1800" dirty="0" err="1" smtClean="0"/>
              <a:t>special</a:t>
            </a:r>
            <a:r>
              <a:rPr lang="fr-FR" sz="1800" dirty="0" smtClean="0"/>
              <a:t> cases ?</a:t>
            </a:r>
          </a:p>
          <a:p>
            <a:pPr lvl="1"/>
            <a:r>
              <a:rPr lang="fr-FR" sz="1600" dirty="0" smtClean="0"/>
              <a:t>A  new concept or </a:t>
            </a:r>
            <a:r>
              <a:rPr lang="fr-FR" sz="1600" dirty="0" err="1" smtClean="0"/>
              <a:t>technology</a:t>
            </a:r>
            <a:r>
              <a:rPr lang="fr-FR" sz="1600" dirty="0" smtClean="0"/>
              <a:t> ?</a:t>
            </a:r>
          </a:p>
          <a:p>
            <a:pPr lvl="1"/>
            <a:r>
              <a:rPr lang="fr-FR" sz="1600" dirty="0" smtClean="0"/>
              <a:t>Or </a:t>
            </a:r>
            <a:r>
              <a:rPr lang="fr-FR" sz="1600" dirty="0" err="1" smtClean="0"/>
              <a:t>wonder</a:t>
            </a:r>
            <a:r>
              <a:rPr lang="fr-FR" sz="1600" dirty="0" smtClean="0"/>
              <a:t> if </a:t>
            </a:r>
            <a:r>
              <a:rPr lang="fr-FR" sz="1600" dirty="0" err="1" smtClean="0"/>
              <a:t>fainter</a:t>
            </a:r>
            <a:r>
              <a:rPr lang="fr-FR" sz="1600" dirty="0" smtClean="0"/>
              <a:t> </a:t>
            </a:r>
            <a:r>
              <a:rPr lang="fr-FR" sz="1600" dirty="0" err="1" smtClean="0"/>
              <a:t>targets</a:t>
            </a:r>
            <a:r>
              <a:rPr lang="fr-FR" sz="1600" dirty="0" smtClean="0"/>
              <a:t> </a:t>
            </a:r>
            <a:r>
              <a:rPr lang="fr-FR" sz="1600" dirty="0" err="1" smtClean="0"/>
              <a:t>will</a:t>
            </a:r>
            <a:r>
              <a:rPr lang="fr-FR" sz="1600" dirty="0" smtClean="0"/>
              <a:t> not </a:t>
            </a:r>
            <a:r>
              <a:rPr lang="fr-FR" sz="1600" dirty="0" err="1" smtClean="0"/>
              <a:t>be</a:t>
            </a:r>
            <a:r>
              <a:rPr lang="fr-FR" sz="1600" dirty="0" smtClean="0"/>
              <a:t> </a:t>
            </a:r>
            <a:r>
              <a:rPr lang="fr-FR" sz="1600" dirty="0" err="1" smtClean="0"/>
              <a:t>too</a:t>
            </a:r>
            <a:r>
              <a:rPr lang="fr-FR" sz="1600" dirty="0" smtClean="0"/>
              <a:t> </a:t>
            </a:r>
            <a:r>
              <a:rPr lang="fr-FR" sz="1600" dirty="0" err="1" smtClean="0"/>
              <a:t>small</a:t>
            </a:r>
            <a:r>
              <a:rPr lang="fr-FR" sz="1600" dirty="0" smtClean="0"/>
              <a:t> ?</a:t>
            </a:r>
          </a:p>
          <a:p>
            <a:pPr marL="0" indent="0" algn="ctr">
              <a:buNone/>
            </a:pPr>
            <a:r>
              <a:rPr lang="fr-FR" sz="2000" dirty="0" smtClean="0">
                <a:solidFill>
                  <a:srgbClr val="FF0000"/>
                </a:solidFill>
              </a:rPr>
              <a:t>But </a:t>
            </a:r>
            <a:r>
              <a:rPr lang="fr-FR" sz="2000" dirty="0" err="1" smtClean="0">
                <a:solidFill>
                  <a:srgbClr val="FF0000"/>
                </a:solidFill>
              </a:rPr>
              <a:t>we</a:t>
            </a:r>
            <a:r>
              <a:rPr lang="fr-FR" sz="2000" dirty="0" smtClean="0">
                <a:solidFill>
                  <a:srgbClr val="FF0000"/>
                </a:solidFill>
              </a:rPr>
              <a:t> </a:t>
            </a:r>
            <a:r>
              <a:rPr lang="fr-FR" sz="2000" dirty="0" err="1" smtClean="0">
                <a:solidFill>
                  <a:srgbClr val="FF0000"/>
                </a:solidFill>
              </a:rPr>
              <a:t>can</a:t>
            </a:r>
            <a:r>
              <a:rPr lang="fr-FR" sz="2000" dirty="0" smtClean="0">
                <a:solidFill>
                  <a:srgbClr val="FF0000"/>
                </a:solidFill>
              </a:rPr>
              <a:t> </a:t>
            </a:r>
            <a:r>
              <a:rPr lang="fr-FR" sz="2000" dirty="0" err="1" smtClean="0">
                <a:solidFill>
                  <a:srgbClr val="FF0000"/>
                </a:solidFill>
              </a:rPr>
              <a:t>also</a:t>
            </a:r>
            <a:r>
              <a:rPr lang="fr-FR" sz="2000" dirty="0" smtClean="0">
                <a:solidFill>
                  <a:srgbClr val="FF0000"/>
                </a:solidFill>
              </a:rPr>
              <a:t> </a:t>
            </a:r>
            <a:r>
              <a:rPr lang="fr-FR" sz="2000" dirty="0" err="1" smtClean="0">
                <a:solidFill>
                  <a:srgbClr val="FF0000"/>
                </a:solidFill>
              </a:rPr>
              <a:t>progress</a:t>
            </a:r>
            <a:r>
              <a:rPr lang="fr-FR" sz="2000" dirty="0" smtClean="0">
                <a:solidFill>
                  <a:srgbClr val="FF0000"/>
                </a:solidFill>
              </a:rPr>
              <a:t> on:</a:t>
            </a:r>
          </a:p>
          <a:p>
            <a:r>
              <a:rPr lang="fr-FR" sz="2000" dirty="0" err="1" smtClean="0"/>
              <a:t>Incoherent</a:t>
            </a:r>
            <a:r>
              <a:rPr lang="fr-FR" sz="2000" dirty="0" smtClean="0"/>
              <a:t> and </a:t>
            </a:r>
            <a:r>
              <a:rPr lang="fr-FR" sz="2000" dirty="0" err="1" smtClean="0"/>
              <a:t>coherent</a:t>
            </a:r>
            <a:r>
              <a:rPr lang="fr-FR" sz="2000" dirty="0" smtClean="0"/>
              <a:t> data </a:t>
            </a:r>
            <a:r>
              <a:rPr lang="fr-FR" sz="2000" dirty="0" err="1" smtClean="0"/>
              <a:t>processing</a:t>
            </a:r>
            <a:endParaRPr lang="fr-FR" sz="2000" dirty="0" smtClean="0"/>
          </a:p>
          <a:p>
            <a:r>
              <a:rPr lang="fr-FR" sz="2000" dirty="0" smtClean="0"/>
              <a:t>Cophasing and coherencing</a:t>
            </a:r>
          </a:p>
          <a:p>
            <a:r>
              <a:rPr lang="fr-FR" sz="2000" dirty="0" smtClean="0"/>
              <a:t>Off axis </a:t>
            </a:r>
            <a:r>
              <a:rPr lang="fr-FR" sz="2000" dirty="0" err="1" smtClean="0"/>
              <a:t>tracking</a:t>
            </a:r>
            <a:r>
              <a:rPr lang="fr-FR" sz="2000" dirty="0" smtClean="0"/>
              <a:t>, </a:t>
            </a:r>
            <a:r>
              <a:rPr lang="fr-FR" sz="2000" dirty="0" err="1" smtClean="0"/>
              <a:t>sky</a:t>
            </a:r>
            <a:r>
              <a:rPr lang="fr-FR" sz="2000" dirty="0" smtClean="0"/>
              <a:t> </a:t>
            </a:r>
            <a:r>
              <a:rPr lang="fr-FR" sz="2000" dirty="0" err="1" smtClean="0"/>
              <a:t>coverage</a:t>
            </a:r>
            <a:r>
              <a:rPr lang="fr-FR" sz="2000" dirty="0" smtClean="0"/>
              <a:t> and isopistonic angle</a:t>
            </a:r>
          </a:p>
          <a:p>
            <a:r>
              <a:rPr lang="fr-FR" sz="2000" dirty="0" smtClean="0"/>
              <a:t>…</a:t>
            </a:r>
          </a:p>
          <a:p>
            <a:pPr marL="0" indent="0" algn="ctr">
              <a:buNone/>
            </a:pPr>
            <a:r>
              <a:rPr lang="fr-FR" sz="2000" dirty="0" smtClean="0">
                <a:solidFill>
                  <a:srgbClr val="FF0000"/>
                </a:solidFill>
              </a:rPr>
              <a:t>There are science programs </a:t>
            </a:r>
            <a:r>
              <a:rPr lang="fr-FR" sz="2000" dirty="0" err="1" smtClean="0">
                <a:solidFill>
                  <a:srgbClr val="FF0000"/>
                </a:solidFill>
              </a:rPr>
              <a:t>at</a:t>
            </a:r>
            <a:r>
              <a:rPr lang="fr-FR" sz="2000" dirty="0" smtClean="0">
                <a:solidFill>
                  <a:srgbClr val="FF0000"/>
                </a:solidFill>
              </a:rPr>
              <a:t> </a:t>
            </a:r>
            <a:r>
              <a:rPr lang="fr-FR" sz="2000" dirty="0" err="1" smtClean="0">
                <a:solidFill>
                  <a:srgbClr val="FF0000"/>
                </a:solidFill>
              </a:rPr>
              <a:t>higher</a:t>
            </a:r>
            <a:r>
              <a:rPr lang="fr-FR" sz="2000" dirty="0" smtClean="0">
                <a:solidFill>
                  <a:srgbClr val="FF0000"/>
                </a:solidFill>
              </a:rPr>
              <a:t> magnitudes, </a:t>
            </a:r>
          </a:p>
          <a:p>
            <a:pPr marL="0" indent="0" algn="ctr">
              <a:buNone/>
            </a:pPr>
            <a:r>
              <a:rPr lang="fr-FR" sz="2000" dirty="0" smtClean="0">
                <a:solidFill>
                  <a:srgbClr val="FF0000"/>
                </a:solidFill>
              </a:rPr>
              <a:t>for </a:t>
            </a:r>
            <a:r>
              <a:rPr lang="fr-FR" sz="2000" i="1" dirty="0" err="1" smtClean="0">
                <a:solidFill>
                  <a:srgbClr val="FF0000"/>
                </a:solidFill>
              </a:rPr>
              <a:t>existing</a:t>
            </a:r>
            <a:r>
              <a:rPr lang="fr-FR" sz="2000" i="1" dirty="0" smtClean="0">
                <a:solidFill>
                  <a:srgbClr val="FF0000"/>
                </a:solidFill>
              </a:rPr>
              <a:t> </a:t>
            </a:r>
            <a:r>
              <a:rPr lang="fr-FR" sz="2000" dirty="0" smtClean="0">
                <a:solidFill>
                  <a:srgbClr val="FF0000"/>
                </a:solidFill>
              </a:rPr>
              <a:t>and future </a:t>
            </a:r>
            <a:r>
              <a:rPr lang="fr-FR" sz="2000" dirty="0" err="1" smtClean="0">
                <a:solidFill>
                  <a:srgbClr val="FF0000"/>
                </a:solidFill>
              </a:rPr>
              <a:t>interferometers</a:t>
            </a:r>
            <a:r>
              <a:rPr lang="fr-FR" sz="2000" dirty="0" smtClean="0">
                <a:solidFill>
                  <a:srgbClr val="FF0000"/>
                </a:solidFill>
              </a:rPr>
              <a:t>!</a:t>
            </a:r>
          </a:p>
          <a:p>
            <a:endParaRPr lang="fr-FR" dirty="0" smtClean="0"/>
          </a:p>
          <a:p>
            <a:endParaRPr lang="fr-FR" dirty="0" smtClean="0"/>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1</a:t>
            </a:fld>
            <a:endParaRPr lang="en-US"/>
          </a:p>
        </p:txBody>
      </p:sp>
    </p:spTree>
    <p:extLst>
      <p:ext uri="{BB962C8B-B14F-4D97-AF65-F5344CB8AC3E}">
        <p14:creationId xmlns:p14="http://schemas.microsoft.com/office/powerpoint/2010/main" xmlns="" val="21339723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p:cNvSpPr>
            <a:spLocks noGrp="1"/>
          </p:cNvSpPr>
          <p:nvPr>
            <p:ph type="title"/>
          </p:nvPr>
        </p:nvSpPr>
        <p:spPr/>
        <p:txBody>
          <a:bodyPr anchor="t"/>
          <a:lstStyle/>
          <a:p>
            <a:r>
              <a:rPr lang="fr-FR" dirty="0" err="1" smtClean="0"/>
              <a:t>Could</a:t>
            </a:r>
            <a:r>
              <a:rPr lang="fr-FR" dirty="0" smtClean="0"/>
              <a:t> </a:t>
            </a:r>
            <a:r>
              <a:rPr lang="fr-FR" dirty="0" err="1" smtClean="0"/>
              <a:t>it</a:t>
            </a:r>
            <a:r>
              <a:rPr lang="fr-FR" dirty="0" smtClean="0"/>
              <a:t> </a:t>
            </a:r>
            <a:r>
              <a:rPr lang="fr-FR" dirty="0" err="1" smtClean="0"/>
              <a:t>work</a:t>
            </a:r>
            <a:r>
              <a:rPr lang="fr-FR" dirty="0" smtClean="0"/>
              <a:t>?</a:t>
            </a:r>
            <a:endParaRPr lang="fr-FR" dirty="0"/>
          </a:p>
        </p:txBody>
      </p:sp>
      <p:sp>
        <p:nvSpPr>
          <p:cNvPr id="2" name="Espace réservé de la date 1"/>
          <p:cNvSpPr>
            <a:spLocks noGrp="1"/>
          </p:cNvSpPr>
          <p:nvPr>
            <p:ph type="dt" sz="half" idx="10"/>
          </p:nvPr>
        </p:nvSpPr>
        <p:spPr/>
        <p:txBody>
          <a:bodyPr/>
          <a:lstStyle/>
          <a:p>
            <a:pPr>
              <a:defRPr/>
            </a:pPr>
            <a:r>
              <a:rPr lang="fr-FR" smtClean="0"/>
              <a:t>September 27, 2013</a:t>
            </a:r>
            <a:endParaRPr lang="en-US"/>
          </a:p>
        </p:txBody>
      </p:sp>
      <p:sp>
        <p:nvSpPr>
          <p:cNvPr id="3" name="Espace réservé du pied de page 2"/>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16" name="Espace réservé du numéro de diapositive 15"/>
          <p:cNvSpPr>
            <a:spLocks noGrp="1"/>
          </p:cNvSpPr>
          <p:nvPr>
            <p:ph type="sldNum" sz="quarter" idx="12"/>
          </p:nvPr>
        </p:nvSpPr>
        <p:spPr/>
        <p:txBody>
          <a:bodyPr/>
          <a:lstStyle/>
          <a:p>
            <a:pPr>
              <a:defRPr/>
            </a:pPr>
            <a:fld id="{4B876B1B-EB38-7743-80AF-58380E7A0218}" type="slidenum">
              <a:rPr lang="en-US" smtClean="0"/>
              <a:pPr>
                <a:defRPr/>
              </a:pPr>
              <a:t>19</a:t>
            </a:fld>
            <a:endParaRPr lang="en-US"/>
          </a:p>
        </p:txBody>
      </p:sp>
      <p:pic>
        <p:nvPicPr>
          <p:cNvPr id="18" name="Image 17" descr="ABC.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4349" y="1268760"/>
            <a:ext cx="1893590" cy="2002200"/>
          </a:xfrm>
          <a:prstGeom prst="rect">
            <a:avLst/>
          </a:prstGeom>
        </p:spPr>
      </p:pic>
      <p:pic>
        <p:nvPicPr>
          <p:cNvPr id="49" name="Image 48" descr="Capture d’écran 2013-09-26 à 05.25.5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937696" y="215085"/>
            <a:ext cx="2565845" cy="2565845"/>
          </a:xfrm>
          <a:prstGeom prst="rect">
            <a:avLst/>
          </a:prstGeom>
        </p:spPr>
      </p:pic>
      <p:pic>
        <p:nvPicPr>
          <p:cNvPr id="51" name="Image 50" descr="Capture d’écran 2013-09-26 à 05.24.40.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009580" y="2996954"/>
            <a:ext cx="2553696" cy="2571307"/>
          </a:xfrm>
          <a:prstGeom prst="rect">
            <a:avLst/>
          </a:prstGeom>
        </p:spPr>
      </p:pic>
      <p:grpSp>
        <p:nvGrpSpPr>
          <p:cNvPr id="23" name="Grouper 22"/>
          <p:cNvGrpSpPr/>
          <p:nvPr/>
        </p:nvGrpSpPr>
        <p:grpSpPr>
          <a:xfrm>
            <a:off x="6511653" y="-941"/>
            <a:ext cx="3260998" cy="5208655"/>
            <a:chOff x="6151612" y="-941"/>
            <a:chExt cx="3621038" cy="6083833"/>
          </a:xfrm>
        </p:grpSpPr>
        <p:pic>
          <p:nvPicPr>
            <p:cNvPr id="52" name="Image 51" descr="Capture d’écran 2013-09-26 à 05.23.12.png"/>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151612" y="-941"/>
              <a:ext cx="3621038" cy="3596572"/>
            </a:xfrm>
            <a:prstGeom prst="rect">
              <a:avLst/>
            </a:prstGeom>
          </p:spPr>
        </p:pic>
        <p:sp>
          <p:nvSpPr>
            <p:cNvPr id="22" name="ZoneTexte 21"/>
            <p:cNvSpPr txBox="1"/>
            <p:nvPr/>
          </p:nvSpPr>
          <p:spPr>
            <a:xfrm>
              <a:off x="7735787" y="1052736"/>
              <a:ext cx="888708" cy="395439"/>
            </a:xfrm>
            <a:prstGeom prst="rect">
              <a:avLst/>
            </a:prstGeom>
            <a:noFill/>
          </p:spPr>
          <p:txBody>
            <a:bodyPr wrap="none" rtlCol="0">
              <a:spAutoFit/>
            </a:bodyPr>
            <a:lstStyle/>
            <a:p>
              <a:r>
                <a:rPr lang="en-US" sz="1600" dirty="0" smtClean="0"/>
                <a:t>C </a:t>
              </a:r>
              <a:r>
                <a:rPr lang="en-US" sz="1200" dirty="0" smtClean="0"/>
                <a:t>(68%)</a:t>
              </a:r>
              <a:endParaRPr lang="en-US" sz="1200" dirty="0"/>
            </a:p>
          </p:txBody>
        </p:sp>
        <p:sp>
          <p:nvSpPr>
            <p:cNvPr id="55" name="ZoneTexte 54"/>
            <p:cNvSpPr txBox="1"/>
            <p:nvPr/>
          </p:nvSpPr>
          <p:spPr>
            <a:xfrm>
              <a:off x="7477033" y="2708920"/>
              <a:ext cx="347453" cy="395439"/>
            </a:xfrm>
            <a:prstGeom prst="rect">
              <a:avLst/>
            </a:prstGeom>
            <a:noFill/>
          </p:spPr>
          <p:txBody>
            <a:bodyPr wrap="none" rtlCol="0">
              <a:spAutoFit/>
            </a:bodyPr>
            <a:lstStyle/>
            <a:p>
              <a:r>
                <a:rPr lang="en-US" sz="1600" dirty="0"/>
                <a:t>A</a:t>
              </a:r>
            </a:p>
          </p:txBody>
        </p:sp>
        <p:sp>
          <p:nvSpPr>
            <p:cNvPr id="56" name="ZoneTexte 55"/>
            <p:cNvSpPr txBox="1"/>
            <p:nvPr/>
          </p:nvSpPr>
          <p:spPr>
            <a:xfrm>
              <a:off x="8087154" y="2708920"/>
              <a:ext cx="357021" cy="395439"/>
            </a:xfrm>
            <a:prstGeom prst="rect">
              <a:avLst/>
            </a:prstGeom>
            <a:noFill/>
          </p:spPr>
          <p:txBody>
            <a:bodyPr wrap="none" rtlCol="0">
              <a:spAutoFit/>
            </a:bodyPr>
            <a:lstStyle/>
            <a:p>
              <a:r>
                <a:rPr lang="en-US" sz="1600" dirty="0" smtClean="0"/>
                <a:t>B</a:t>
              </a:r>
              <a:endParaRPr lang="en-US" sz="1600" dirty="0"/>
            </a:p>
          </p:txBody>
        </p:sp>
        <p:sp>
          <p:nvSpPr>
            <p:cNvPr id="61" name="ZoneTexte 60"/>
            <p:cNvSpPr txBox="1"/>
            <p:nvPr/>
          </p:nvSpPr>
          <p:spPr>
            <a:xfrm>
              <a:off x="7646258" y="4871478"/>
              <a:ext cx="347453" cy="395439"/>
            </a:xfrm>
            <a:prstGeom prst="rect">
              <a:avLst/>
            </a:prstGeom>
            <a:noFill/>
          </p:spPr>
          <p:txBody>
            <a:bodyPr wrap="none" rtlCol="0">
              <a:spAutoFit/>
            </a:bodyPr>
            <a:lstStyle/>
            <a:p>
              <a:r>
                <a:rPr lang="en-US" sz="1600" dirty="0"/>
                <a:t>A</a:t>
              </a:r>
            </a:p>
          </p:txBody>
        </p:sp>
        <p:sp>
          <p:nvSpPr>
            <p:cNvPr id="62" name="ZoneTexte 61"/>
            <p:cNvSpPr txBox="1"/>
            <p:nvPr/>
          </p:nvSpPr>
          <p:spPr>
            <a:xfrm>
              <a:off x="7564331" y="5687453"/>
              <a:ext cx="357021" cy="395439"/>
            </a:xfrm>
            <a:prstGeom prst="rect">
              <a:avLst/>
            </a:prstGeom>
            <a:noFill/>
          </p:spPr>
          <p:txBody>
            <a:bodyPr wrap="none" rtlCol="0">
              <a:spAutoFit/>
            </a:bodyPr>
            <a:lstStyle/>
            <a:p>
              <a:r>
                <a:rPr lang="en-US" sz="1600" dirty="0" smtClean="0"/>
                <a:t>B</a:t>
              </a:r>
              <a:endParaRPr lang="en-US" sz="1600" dirty="0"/>
            </a:p>
          </p:txBody>
        </p:sp>
      </p:grpSp>
      <p:pic>
        <p:nvPicPr>
          <p:cNvPr id="57" name="Image 56" descr="Capture d’écran 2013-09-26 à 05.23.44.png"/>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511654" y="3164212"/>
            <a:ext cx="3260998" cy="3217116"/>
          </a:xfrm>
          <a:prstGeom prst="rect">
            <a:avLst/>
          </a:prstGeom>
        </p:spPr>
      </p:pic>
      <p:sp>
        <p:nvSpPr>
          <p:cNvPr id="25" name="ZoneTexte 24"/>
          <p:cNvSpPr txBox="1"/>
          <p:nvPr/>
        </p:nvSpPr>
        <p:spPr>
          <a:xfrm>
            <a:off x="7705287" y="2780930"/>
            <a:ext cx="813131" cy="307777"/>
          </a:xfrm>
          <a:prstGeom prst="rect">
            <a:avLst/>
          </a:prstGeom>
          <a:noFill/>
        </p:spPr>
        <p:txBody>
          <a:bodyPr wrap="none" rtlCol="0">
            <a:spAutoFit/>
          </a:bodyPr>
          <a:lstStyle/>
          <a:p>
            <a:r>
              <a:rPr lang="en-US" sz="1400" dirty="0" smtClean="0"/>
              <a:t>microns</a:t>
            </a:r>
            <a:endParaRPr lang="en-US" sz="1400" dirty="0"/>
          </a:p>
        </p:txBody>
      </p:sp>
      <p:sp>
        <p:nvSpPr>
          <p:cNvPr id="59" name="ZoneTexte 58"/>
          <p:cNvSpPr txBox="1"/>
          <p:nvPr/>
        </p:nvSpPr>
        <p:spPr>
          <a:xfrm>
            <a:off x="7763214" y="6048577"/>
            <a:ext cx="813131" cy="307777"/>
          </a:xfrm>
          <a:prstGeom prst="rect">
            <a:avLst/>
          </a:prstGeom>
          <a:noFill/>
        </p:spPr>
        <p:txBody>
          <a:bodyPr wrap="none" rtlCol="0">
            <a:spAutoFit/>
          </a:bodyPr>
          <a:lstStyle/>
          <a:p>
            <a:r>
              <a:rPr lang="en-US" sz="1400" dirty="0" smtClean="0"/>
              <a:t>microns</a:t>
            </a:r>
            <a:endParaRPr lang="en-US" sz="1400" dirty="0"/>
          </a:p>
        </p:txBody>
      </p:sp>
      <p:sp>
        <p:nvSpPr>
          <p:cNvPr id="26" name="Rectangle 25"/>
          <p:cNvSpPr/>
          <p:nvPr/>
        </p:nvSpPr>
        <p:spPr>
          <a:xfrm>
            <a:off x="7587530" y="3541744"/>
            <a:ext cx="351366" cy="369332"/>
          </a:xfrm>
          <a:prstGeom prst="rect">
            <a:avLst/>
          </a:prstGeom>
        </p:spPr>
        <p:txBody>
          <a:bodyPr wrap="none">
            <a:spAutoFit/>
          </a:bodyPr>
          <a:lstStyle/>
          <a:p>
            <a:r>
              <a:rPr lang="en-US" dirty="0"/>
              <a:t>C</a:t>
            </a:r>
            <a:endParaRPr lang="fr-FR" dirty="0"/>
          </a:p>
        </p:txBody>
      </p:sp>
      <p:sp>
        <p:nvSpPr>
          <p:cNvPr id="63" name="Rectangle 62"/>
          <p:cNvSpPr/>
          <p:nvPr/>
        </p:nvSpPr>
        <p:spPr>
          <a:xfrm>
            <a:off x="8002811" y="5383593"/>
            <a:ext cx="569387" cy="369332"/>
          </a:xfrm>
          <a:prstGeom prst="rect">
            <a:avLst/>
          </a:prstGeom>
        </p:spPr>
        <p:txBody>
          <a:bodyPr wrap="none">
            <a:spAutoFit/>
          </a:bodyPr>
          <a:lstStyle/>
          <a:p>
            <a:r>
              <a:rPr lang="en-US" dirty="0" smtClean="0"/>
              <a:t>B-A</a:t>
            </a:r>
            <a:endParaRPr lang="fr-FR" dirty="0"/>
          </a:p>
        </p:txBody>
      </p:sp>
      <p:sp>
        <p:nvSpPr>
          <p:cNvPr id="64" name="Rectangle 63"/>
          <p:cNvSpPr/>
          <p:nvPr/>
        </p:nvSpPr>
        <p:spPr>
          <a:xfrm>
            <a:off x="7015708" y="4502195"/>
            <a:ext cx="351378" cy="369332"/>
          </a:xfrm>
          <a:prstGeom prst="rect">
            <a:avLst/>
          </a:prstGeom>
        </p:spPr>
        <p:txBody>
          <a:bodyPr wrap="none">
            <a:spAutoFit/>
          </a:bodyPr>
          <a:lstStyle/>
          <a:p>
            <a:r>
              <a:rPr lang="en-US" dirty="0" smtClean="0"/>
              <a:t>A</a:t>
            </a:r>
            <a:endParaRPr lang="fr-FR" dirty="0"/>
          </a:p>
        </p:txBody>
      </p:sp>
      <p:sp>
        <p:nvSpPr>
          <p:cNvPr id="66" name="Rectangle 65"/>
          <p:cNvSpPr/>
          <p:nvPr/>
        </p:nvSpPr>
        <p:spPr>
          <a:xfrm>
            <a:off x="7857686" y="4823471"/>
            <a:ext cx="338629" cy="369332"/>
          </a:xfrm>
          <a:prstGeom prst="rect">
            <a:avLst/>
          </a:prstGeom>
        </p:spPr>
        <p:txBody>
          <a:bodyPr wrap="none">
            <a:spAutoFit/>
          </a:bodyPr>
          <a:lstStyle/>
          <a:p>
            <a:r>
              <a:rPr lang="en-US" dirty="0" smtClean="0"/>
              <a:t>B</a:t>
            </a:r>
            <a:endParaRPr lang="fr-FR" dirty="0"/>
          </a:p>
        </p:txBody>
      </p:sp>
    </p:spTree>
    <p:extLst>
      <p:ext uri="{BB962C8B-B14F-4D97-AF65-F5344CB8AC3E}">
        <p14:creationId xmlns:p14="http://schemas.microsoft.com/office/powerpoint/2010/main" xmlns="" val="2324045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r>
              <a:rPr lang="en-US" dirty="0" smtClean="0"/>
              <a:t>And after ?</a:t>
            </a:r>
            <a:endParaRPr lang="en-US" dirty="0"/>
          </a:p>
        </p:txBody>
      </p:sp>
      <p:sp>
        <p:nvSpPr>
          <p:cNvPr id="9" name="Espace réservé du contenu 8"/>
          <p:cNvSpPr>
            <a:spLocks noGrp="1"/>
          </p:cNvSpPr>
          <p:nvPr>
            <p:ph idx="1"/>
          </p:nvPr>
        </p:nvSpPr>
        <p:spPr>
          <a:xfrm>
            <a:off x="514350" y="1040730"/>
            <a:ext cx="9258300" cy="4908550"/>
          </a:xfrm>
        </p:spPr>
        <p:txBody>
          <a:bodyPr/>
          <a:lstStyle/>
          <a:p>
            <a:r>
              <a:rPr lang="en-US" sz="2000" dirty="0" smtClean="0"/>
              <a:t>Cophasing at K&gt;13, provides a ~1% sky coverage (in galactic pole direction) for off-axis guiding</a:t>
            </a:r>
          </a:p>
          <a:p>
            <a:r>
              <a:rPr lang="en-US" sz="2000" dirty="0" smtClean="0"/>
              <a:t>Cophasing at K&gt;13, in </a:t>
            </a:r>
            <a:r>
              <a:rPr lang="en-US" sz="2000" dirty="0" err="1" smtClean="0"/>
              <a:t>Dôme</a:t>
            </a:r>
            <a:r>
              <a:rPr lang="en-US" sz="2000" dirty="0" smtClean="0"/>
              <a:t> C, provides a 10% to 30% in </a:t>
            </a:r>
            <a:r>
              <a:rPr lang="en-US" sz="2000" dirty="0" err="1" smtClean="0"/>
              <a:t>Dôme</a:t>
            </a:r>
            <a:r>
              <a:rPr lang="en-US" sz="2000" dirty="0" smtClean="0"/>
              <a:t> C, with 2-3 class telescopes (from the ground)</a:t>
            </a:r>
          </a:p>
          <a:p>
            <a:pPr lvl="1"/>
            <a:r>
              <a:rPr lang="en-US" sz="1800" dirty="0" err="1" smtClean="0"/>
              <a:t>Dôme</a:t>
            </a:r>
            <a:r>
              <a:rPr lang="en-US" sz="1800" dirty="0" smtClean="0"/>
              <a:t> C is dead, but </a:t>
            </a:r>
            <a:r>
              <a:rPr lang="en-US" sz="1800" dirty="0" err="1" smtClean="0"/>
              <a:t>Dôme</a:t>
            </a:r>
            <a:r>
              <a:rPr lang="en-US" sz="1800" dirty="0" smtClean="0"/>
              <a:t> A …</a:t>
            </a:r>
          </a:p>
          <a:p>
            <a:r>
              <a:rPr lang="en-US" sz="2000" dirty="0" smtClean="0"/>
              <a:t>A tomography of the local wavefront, from laser guide stars or from natural stars, could allow to compute the exact contribution of each telescope to the piston error and hence increase the (synthetic) isopistonic domain…</a:t>
            </a:r>
          </a:p>
          <a:p>
            <a:r>
              <a:rPr lang="en-US" sz="2000" dirty="0" smtClean="0"/>
              <a:t>What about off-axis coherencing ?</a:t>
            </a:r>
          </a:p>
          <a:p>
            <a:pPr lvl="1"/>
            <a:r>
              <a:rPr lang="en-US" sz="1800" dirty="0" smtClean="0"/>
              <a:t>Stabilizing the piston within 2 </a:t>
            </a:r>
            <a:r>
              <a:rPr lang="en-US" sz="1800" dirty="0" smtClean="0">
                <a:latin typeface="Symbol" charset="2"/>
                <a:cs typeface="Symbol" charset="2"/>
              </a:rPr>
              <a:t>m</a:t>
            </a:r>
            <a:r>
              <a:rPr lang="en-US" sz="1800" dirty="0" smtClean="0">
                <a:cs typeface="Symbol" charset="2"/>
              </a:rPr>
              <a:t>m would allow 2DFT processing with spectral resolution &lt;100</a:t>
            </a:r>
          </a:p>
          <a:p>
            <a:pPr lvl="2"/>
            <a:r>
              <a:rPr lang="en-US" sz="1400" dirty="0" smtClean="0">
                <a:cs typeface="Symbol" charset="2"/>
              </a:rPr>
              <a:t>Almost LR; K&gt;16…</a:t>
            </a:r>
          </a:p>
          <a:p>
            <a:r>
              <a:rPr lang="en-US" sz="2000" dirty="0" smtClean="0">
                <a:cs typeface="Symbol" charset="2"/>
              </a:rPr>
              <a:t>What about 3DFT ?</a:t>
            </a:r>
          </a:p>
          <a:p>
            <a:pPr lvl="1"/>
            <a:r>
              <a:rPr lang="en-US" sz="1600" dirty="0" smtClean="0">
                <a:cs typeface="Symbol" charset="2"/>
              </a:rPr>
              <a:t>It would replace the coherence time of the piston, by this of its derivative</a:t>
            </a:r>
          </a:p>
          <a:p>
            <a:r>
              <a:rPr lang="en-US" dirty="0" smtClean="0">
                <a:cs typeface="Symbol" charset="2"/>
              </a:rPr>
              <a:t>…</a:t>
            </a:r>
            <a:endParaRPr lang="en-US" dirty="0" smtClean="0"/>
          </a:p>
          <a:p>
            <a:endParaRPr lang="en-US" dirty="0"/>
          </a:p>
        </p:txBody>
      </p:sp>
      <p:sp>
        <p:nvSpPr>
          <p:cNvPr id="5" name="Espace réservé de la date 4"/>
          <p:cNvSpPr>
            <a:spLocks noGrp="1"/>
          </p:cNvSpPr>
          <p:nvPr>
            <p:ph type="dt" sz="half" idx="10"/>
          </p:nvPr>
        </p:nvSpPr>
        <p:spPr/>
        <p:txBody>
          <a:bodyPr/>
          <a:lstStyle/>
          <a:p>
            <a:pPr>
              <a:defRPr/>
            </a:pPr>
            <a:r>
              <a:rPr lang="fr-FR" smtClean="0"/>
              <a:t>September 27, 2013</a:t>
            </a:r>
            <a:endParaRPr lang="en-US"/>
          </a:p>
        </p:txBody>
      </p:sp>
      <p:sp>
        <p:nvSpPr>
          <p:cNvPr id="6" name="Espace réservé du pied de page 5"/>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7" name="Espace réservé du numéro de diapositive 6"/>
          <p:cNvSpPr>
            <a:spLocks noGrp="1"/>
          </p:cNvSpPr>
          <p:nvPr>
            <p:ph type="sldNum" sz="quarter" idx="12"/>
          </p:nvPr>
        </p:nvSpPr>
        <p:spPr/>
        <p:txBody>
          <a:bodyPr/>
          <a:lstStyle/>
          <a:p>
            <a:pPr>
              <a:defRPr/>
            </a:pPr>
            <a:fld id="{4B876B1B-EB38-7743-80AF-58380E7A0218}" type="slidenum">
              <a:rPr lang="en-US" smtClean="0"/>
              <a:pPr>
                <a:defRPr/>
              </a:pPr>
              <a:t>20</a:t>
            </a:fld>
            <a:endParaRPr lang="en-US"/>
          </a:p>
        </p:txBody>
      </p:sp>
    </p:spTree>
    <p:extLst>
      <p:ext uri="{BB962C8B-B14F-4D97-AF65-F5344CB8AC3E}">
        <p14:creationId xmlns:p14="http://schemas.microsoft.com/office/powerpoint/2010/main" xmlns="" val="1479945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a:t>
            </a:r>
            <a:endParaRPr lang="fr-FR" dirty="0"/>
          </a:p>
        </p:txBody>
      </p:sp>
      <p:sp>
        <p:nvSpPr>
          <p:cNvPr id="3" name="Espace réservé du contenu 2"/>
          <p:cNvSpPr>
            <a:spLocks noGrp="1"/>
          </p:cNvSpPr>
          <p:nvPr>
            <p:ph idx="1"/>
          </p:nvPr>
        </p:nvSpPr>
        <p:spPr/>
        <p:txBody>
          <a:bodyPr/>
          <a:lstStyle/>
          <a:p>
            <a:r>
              <a:rPr lang="en-US" dirty="0" smtClean="0"/>
              <a:t>We need an active research on limiting magnitude in interferometry</a:t>
            </a:r>
          </a:p>
          <a:p>
            <a:pPr lvl="1"/>
            <a:r>
              <a:rPr lang="en-US" dirty="0" smtClean="0"/>
              <a:t>Optimization of parameters from better atmospheric optics and interferometer models.</a:t>
            </a:r>
          </a:p>
          <a:p>
            <a:pPr lvl="1"/>
            <a:r>
              <a:rPr lang="en-US" dirty="0" smtClean="0"/>
              <a:t>How far can we push 2DFT processing</a:t>
            </a:r>
          </a:p>
          <a:p>
            <a:pPr lvl="2"/>
            <a:r>
              <a:rPr lang="en-US" dirty="0" smtClean="0"/>
              <a:t>How could it apply to GRAVITY, and MATISSE</a:t>
            </a:r>
          </a:p>
          <a:p>
            <a:pPr lvl="1"/>
            <a:r>
              <a:rPr lang="en-US" dirty="0" smtClean="0"/>
              <a:t>What is the minimum spectral resolution allowing this mode</a:t>
            </a:r>
          </a:p>
          <a:p>
            <a:pPr lvl="1"/>
            <a:r>
              <a:rPr lang="en-US" dirty="0" smtClean="0"/>
              <a:t>How to push the limits for cophasing</a:t>
            </a:r>
          </a:p>
          <a:p>
            <a:pPr lvl="1"/>
            <a:r>
              <a:rPr lang="en-US" dirty="0" smtClean="0"/>
              <a:t>How to increase the isopistonic domain</a:t>
            </a:r>
          </a:p>
          <a:p>
            <a:pPr lvl="1"/>
            <a:r>
              <a:rPr lang="en-US" dirty="0" smtClean="0"/>
              <a:t>What off-axis coherencing makes sense</a:t>
            </a:r>
          </a:p>
          <a:p>
            <a:pPr lvl="1"/>
            <a:r>
              <a:rPr lang="en-US" dirty="0" smtClean="0"/>
              <a:t>What is the sky coverage for off axis cophasing</a:t>
            </a:r>
          </a:p>
          <a:p>
            <a:pPr lvl="1"/>
            <a:r>
              <a:rPr lang="en-US" dirty="0" smtClean="0"/>
              <a:t>What science program and what baselines for K&gt;13</a:t>
            </a:r>
          </a:p>
          <a:p>
            <a:pPr lvl="1"/>
            <a:r>
              <a:rPr lang="en-US" dirty="0" smtClean="0"/>
              <a:t>…</a:t>
            </a:r>
            <a:endParaRPr lang="en-US" dirty="0"/>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21</a:t>
            </a:fld>
            <a:endParaRPr lang="en-US"/>
          </a:p>
        </p:txBody>
      </p:sp>
    </p:spTree>
    <p:extLst>
      <p:ext uri="{BB962C8B-B14F-4D97-AF65-F5344CB8AC3E}">
        <p14:creationId xmlns:p14="http://schemas.microsoft.com/office/powerpoint/2010/main" xmlns="" val="119431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Current « common sense »</a:t>
            </a:r>
            <a:endParaRPr lang="en-US" dirty="0"/>
          </a:p>
        </p:txBody>
      </p:sp>
      <p:sp>
        <p:nvSpPr>
          <p:cNvPr id="3" name="Espace réservé du contenu 2"/>
          <p:cNvSpPr>
            <a:spLocks noGrp="1"/>
          </p:cNvSpPr>
          <p:nvPr>
            <p:ph idx="1"/>
          </p:nvPr>
        </p:nvSpPr>
        <p:spPr/>
        <p:txBody>
          <a:bodyPr/>
          <a:lstStyle/>
          <a:p>
            <a:r>
              <a:rPr lang="en-US" dirty="0" smtClean="0"/>
              <a:t>We process frame by frame and average the results</a:t>
            </a:r>
          </a:p>
          <a:p>
            <a:pPr lvl="1"/>
            <a:r>
              <a:rPr lang="en-US" dirty="0" smtClean="0"/>
              <a:t>Or we average coherent frames</a:t>
            </a:r>
          </a:p>
          <a:p>
            <a:pPr lvl="2"/>
            <a:r>
              <a:rPr lang="en-US" dirty="0" smtClean="0"/>
              <a:t>In both cases, this has the performance of a coherent processing</a:t>
            </a:r>
          </a:p>
          <a:p>
            <a:r>
              <a:rPr lang="en-US" dirty="0" smtClean="0"/>
              <a:t>The limiting magnitude is set by the capacity to detect fringes in one frame (~coherence time), or by the Fringe Tracker</a:t>
            </a:r>
          </a:p>
          <a:p>
            <a:r>
              <a:rPr lang="en-US" dirty="0" smtClean="0"/>
              <a:t>The limiting magnitude of any higher spectral resolution is set by the Fringe Tracker limit</a:t>
            </a:r>
          </a:p>
          <a:p>
            <a:r>
              <a:rPr lang="en-US" dirty="0" smtClean="0"/>
              <a:t>Fringe Tracker on sources fainter than K=10-11 needs is very uncertain.</a:t>
            </a:r>
          </a:p>
          <a:p>
            <a:r>
              <a:rPr lang="en-US" dirty="0" smtClean="0"/>
              <a:t>Fainter sources would need much longer baselines.</a:t>
            </a:r>
          </a:p>
          <a:p>
            <a:endParaRPr lang="fr-FR" dirty="0" smtClean="0"/>
          </a:p>
          <a:p>
            <a:endParaRPr lang="fr-FR" dirty="0"/>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2</a:t>
            </a:fld>
            <a:endParaRPr lang="en-US"/>
          </a:p>
        </p:txBody>
      </p:sp>
    </p:spTree>
    <p:extLst>
      <p:ext uri="{BB962C8B-B14F-4D97-AF65-F5344CB8AC3E}">
        <p14:creationId xmlns:p14="http://schemas.microsoft.com/office/powerpoint/2010/main" xmlns="" val="3758951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Coherent</a:t>
            </a:r>
            <a:r>
              <a:rPr lang="fr-FR" dirty="0" smtClean="0"/>
              <a:t>, </a:t>
            </a:r>
            <a:r>
              <a:rPr lang="fr-FR" dirty="0" err="1" smtClean="0"/>
              <a:t>incoherent</a:t>
            </a:r>
            <a:r>
              <a:rPr lang="fr-FR" dirty="0" smtClean="0"/>
              <a:t>, </a:t>
            </a:r>
            <a:r>
              <a:rPr lang="fr-FR" dirty="0" err="1" smtClean="0"/>
              <a:t>intermediate</a:t>
            </a:r>
            <a:endParaRPr lang="fr-FR" dirty="0"/>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3</a:t>
            </a:fld>
            <a:endParaRPr lang="en-US"/>
          </a:p>
        </p:txBody>
      </p:sp>
      <p:sp>
        <p:nvSpPr>
          <p:cNvPr id="8" name="Espace réservé du contenu 7"/>
          <p:cNvSpPr>
            <a:spLocks noGrp="1"/>
          </p:cNvSpPr>
          <p:nvPr>
            <p:ph idx="1"/>
          </p:nvPr>
        </p:nvSpPr>
        <p:spPr/>
        <p:txBody>
          <a:bodyPr/>
          <a:lstStyle/>
          <a:p>
            <a:r>
              <a:rPr lang="fr-FR" dirty="0" err="1" smtClean="0"/>
              <a:t>Coherent</a:t>
            </a:r>
            <a:r>
              <a:rPr lang="fr-FR" dirty="0" smtClean="0"/>
              <a:t> </a:t>
            </a:r>
            <a:r>
              <a:rPr lang="fr-FR" dirty="0" err="1" smtClean="0"/>
              <a:t>integration</a:t>
            </a:r>
            <a:r>
              <a:rPr lang="fr-FR" dirty="0" smtClean="0"/>
              <a:t> of short </a:t>
            </a:r>
            <a:r>
              <a:rPr lang="fr-FR" dirty="0" err="1" smtClean="0"/>
              <a:t>exposures</a:t>
            </a:r>
            <a:endParaRPr lang="fr-FR" dirty="0" smtClean="0"/>
          </a:p>
          <a:p>
            <a:endParaRPr lang="fr-FR" dirty="0"/>
          </a:p>
          <a:p>
            <a:endParaRPr lang="fr-FR" dirty="0" smtClean="0"/>
          </a:p>
          <a:p>
            <a:endParaRPr lang="fr-FR" dirty="0"/>
          </a:p>
          <a:p>
            <a:pPr lvl="1"/>
            <a:r>
              <a:rPr lang="fr-FR" dirty="0" smtClean="0"/>
              <a:t>Works </a:t>
            </a:r>
            <a:r>
              <a:rPr lang="fr-FR" dirty="0" err="1" smtClean="0"/>
              <a:t>weel</a:t>
            </a:r>
            <a:r>
              <a:rPr lang="fr-FR" dirty="0" smtClean="0"/>
              <a:t> </a:t>
            </a:r>
            <a:r>
              <a:rPr lang="fr-FR" dirty="0" err="1" smtClean="0"/>
              <a:t>when</a:t>
            </a:r>
            <a:r>
              <a:rPr lang="fr-FR" dirty="0" smtClean="0"/>
              <a:t> SNR&gt;1</a:t>
            </a:r>
            <a:endParaRPr lang="fr-FR" dirty="0"/>
          </a:p>
          <a:p>
            <a:r>
              <a:rPr lang="fr-FR" dirty="0" err="1" smtClean="0"/>
              <a:t>Incoherent</a:t>
            </a:r>
            <a:r>
              <a:rPr lang="fr-FR" dirty="0" smtClean="0"/>
              <a:t> </a:t>
            </a:r>
            <a:r>
              <a:rPr lang="fr-FR" dirty="0" err="1" smtClean="0"/>
              <a:t>integration</a:t>
            </a:r>
            <a:endParaRPr lang="fr-FR" dirty="0" smtClean="0"/>
          </a:p>
          <a:p>
            <a:pPr lvl="1"/>
            <a:r>
              <a:rPr lang="fr-FR" dirty="0" err="1" smtClean="0"/>
              <a:t>When</a:t>
            </a:r>
            <a:r>
              <a:rPr lang="fr-FR" dirty="0" smtClean="0"/>
              <a:t> </a:t>
            </a:r>
            <a:r>
              <a:rPr lang="fr-FR" dirty="0" err="1" smtClean="0"/>
              <a:t>SNR</a:t>
            </a:r>
            <a:r>
              <a:rPr lang="fr-FR" baseline="-25000" dirty="0" err="1" smtClean="0"/>
              <a:t>frame</a:t>
            </a:r>
            <a:r>
              <a:rPr lang="fr-FR" dirty="0" smtClean="0"/>
              <a:t>&lt;1, </a:t>
            </a:r>
          </a:p>
          <a:p>
            <a:pPr marL="914366" lvl="2" indent="0">
              <a:buNone/>
            </a:pPr>
            <a:r>
              <a:rPr lang="fr-FR" sz="1800" dirty="0" smtClean="0"/>
              <a:t>varies </a:t>
            </a:r>
            <a:r>
              <a:rPr lang="fr-FR" sz="1800" dirty="0" err="1" smtClean="0"/>
              <a:t>like</a:t>
            </a:r>
            <a:r>
              <a:rPr lang="fr-FR" sz="1800" dirty="0" smtClean="0"/>
              <a:t> SNR</a:t>
            </a:r>
            <a:r>
              <a:rPr lang="fr-FR" sz="1800" baseline="30000" dirty="0" smtClean="0"/>
              <a:t>2</a:t>
            </a:r>
            <a:r>
              <a:rPr lang="fr-FR" sz="1800" dirty="0"/>
              <a:t> </a:t>
            </a:r>
            <a:r>
              <a:rPr lang="fr-FR" sz="1800" dirty="0" smtClean="0"/>
              <a:t>n</a:t>
            </a:r>
            <a:r>
              <a:rPr lang="fr-FR" sz="1800" baseline="30000" dirty="0" smtClean="0"/>
              <a:t>1/2</a:t>
            </a:r>
            <a:endParaRPr lang="fr-FR" sz="1800" dirty="0" smtClean="0"/>
          </a:p>
          <a:p>
            <a:pPr lvl="1"/>
            <a:r>
              <a:rPr lang="fr-FR" dirty="0" err="1" smtClean="0"/>
              <a:t>Should</a:t>
            </a:r>
            <a:r>
              <a:rPr lang="fr-FR" dirty="0" smtClean="0"/>
              <a:t> </a:t>
            </a:r>
            <a:r>
              <a:rPr lang="fr-FR" dirty="0" err="1" smtClean="0"/>
              <a:t>be</a:t>
            </a:r>
            <a:r>
              <a:rPr lang="fr-FR" dirty="0" smtClean="0"/>
              <a:t> </a:t>
            </a:r>
            <a:r>
              <a:rPr lang="fr-FR" dirty="0" err="1" smtClean="0"/>
              <a:t>very</a:t>
            </a:r>
            <a:r>
              <a:rPr lang="fr-FR" dirty="0" smtClean="0"/>
              <a:t> </a:t>
            </a:r>
            <a:r>
              <a:rPr lang="fr-FR" dirty="0" err="1" smtClean="0"/>
              <a:t>innefficient</a:t>
            </a:r>
            <a:endParaRPr lang="fr-FR" dirty="0" smtClean="0"/>
          </a:p>
          <a:p>
            <a:pPr lvl="1"/>
            <a:endParaRPr lang="fr-FR" dirty="0"/>
          </a:p>
          <a:p>
            <a:pPr marL="457183" lvl="1" indent="0">
              <a:buNone/>
            </a:pPr>
            <a:r>
              <a:rPr lang="fr-FR" sz="3200" dirty="0" smtClean="0">
                <a:solidFill>
                  <a:srgbClr val="FF0000"/>
                </a:solidFill>
              </a:rPr>
              <a:t>BUT</a:t>
            </a:r>
          </a:p>
          <a:p>
            <a:endParaRPr lang="fr-FR" dirty="0"/>
          </a:p>
        </p:txBody>
      </p:sp>
      <p:pic>
        <p:nvPicPr>
          <p:cNvPr id="9" name="Image 8" descr="Capture d’écran 2013-09-27 à 00.17.4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59124" y="1772816"/>
            <a:ext cx="5994401" cy="1333500"/>
          </a:xfrm>
          <a:prstGeom prst="rect">
            <a:avLst/>
          </a:prstGeom>
        </p:spPr>
      </p:pic>
      <p:pic>
        <p:nvPicPr>
          <p:cNvPr id="10" name="Image 9" descr="Capture d’écran 2013-09-27 à 00.18.3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79404" y="3429000"/>
            <a:ext cx="4176464" cy="1834368"/>
          </a:xfrm>
          <a:prstGeom prst="rect">
            <a:avLst/>
          </a:prstGeom>
        </p:spPr>
      </p:pic>
    </p:spTree>
    <p:extLst>
      <p:ext uri="{BB962C8B-B14F-4D97-AF65-F5344CB8AC3E}">
        <p14:creationId xmlns:p14="http://schemas.microsoft.com/office/powerpoint/2010/main" xmlns="" val="2873355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Blind mode observing and 2DFT processing</a:t>
            </a:r>
            <a:endParaRPr lang="en-US" dirty="0"/>
          </a:p>
        </p:txBody>
      </p:sp>
      <p:pic>
        <p:nvPicPr>
          <p:cNvPr id="7" name="Espace réservé du contenu 6" descr="fringesBrightHIP60172.tiff"/>
          <p:cNvPicPr>
            <a:picLocks noGrp="1" noChangeAspect="1"/>
          </p:cNvPicPr>
          <p:nvPr>
            <p:ph idx="1"/>
          </p:nvPr>
        </p:nvPicPr>
        <p:blipFill>
          <a:blip r:embed="rId3"/>
          <a:stretch>
            <a:fillRect/>
          </a:stretch>
        </p:blipFill>
        <p:spPr>
          <a:xfrm>
            <a:off x="1543051" y="1800225"/>
            <a:ext cx="1057275" cy="3898900"/>
          </a:xfrm>
        </p:spPr>
      </p:pic>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4</a:t>
            </a:fld>
            <a:endParaRPr lang="en-US"/>
          </a:p>
        </p:txBody>
      </p:sp>
      <p:pic>
        <p:nvPicPr>
          <p:cNvPr id="8" name="Image 7" descr="fringesMediumBD+032657.tiff"/>
          <p:cNvPicPr>
            <a:picLocks noChangeAspect="1"/>
          </p:cNvPicPr>
          <p:nvPr/>
        </p:nvPicPr>
        <p:blipFill>
          <a:blip r:embed="rId4"/>
          <a:stretch>
            <a:fillRect/>
          </a:stretch>
        </p:blipFill>
        <p:spPr>
          <a:xfrm>
            <a:off x="2900362" y="1816100"/>
            <a:ext cx="1128713" cy="3898900"/>
          </a:xfrm>
          <a:prstGeom prst="rect">
            <a:avLst/>
          </a:prstGeom>
        </p:spPr>
      </p:pic>
      <p:pic>
        <p:nvPicPr>
          <p:cNvPr id="9" name="Image 8" descr="fringesWeak3C273.tiff"/>
          <p:cNvPicPr>
            <a:picLocks noChangeAspect="1"/>
          </p:cNvPicPr>
          <p:nvPr/>
        </p:nvPicPr>
        <p:blipFill>
          <a:blip r:embed="rId5"/>
          <a:stretch>
            <a:fillRect/>
          </a:stretch>
        </p:blipFill>
        <p:spPr>
          <a:xfrm>
            <a:off x="4300537" y="1816100"/>
            <a:ext cx="1100138" cy="3898900"/>
          </a:xfrm>
          <a:prstGeom prst="rect">
            <a:avLst/>
          </a:prstGeom>
        </p:spPr>
      </p:pic>
      <p:pic>
        <p:nvPicPr>
          <p:cNvPr id="11" name="Image 10" descr="3C273Fringes.pdf"/>
          <p:cNvPicPr>
            <a:picLocks noChangeAspect="1"/>
          </p:cNvPicPr>
          <p:nvPr/>
        </p:nvPicPr>
        <p:blipFill>
          <a:blip r:embed="rId6"/>
          <a:stretch>
            <a:fillRect/>
          </a:stretch>
        </p:blipFill>
        <p:spPr>
          <a:xfrm>
            <a:off x="4753841" y="1143000"/>
            <a:ext cx="5961785" cy="6858000"/>
          </a:xfrm>
          <a:prstGeom prst="rect">
            <a:avLst/>
          </a:prstGeom>
        </p:spPr>
      </p:pic>
      <p:sp>
        <p:nvSpPr>
          <p:cNvPr id="10" name="ZoneTexte 9"/>
          <p:cNvSpPr txBox="1"/>
          <p:nvPr/>
        </p:nvSpPr>
        <p:spPr>
          <a:xfrm>
            <a:off x="1714500" y="5867400"/>
            <a:ext cx="601804" cy="369328"/>
          </a:xfrm>
          <a:prstGeom prst="rect">
            <a:avLst/>
          </a:prstGeom>
          <a:noFill/>
        </p:spPr>
        <p:txBody>
          <a:bodyPr wrap="none" lIns="91437" tIns="45718" rIns="91437" bIns="45718" rtlCol="0">
            <a:spAutoFit/>
          </a:bodyPr>
          <a:lstStyle/>
          <a:p>
            <a:r>
              <a:rPr lang="en-US" dirty="0" smtClean="0"/>
              <a:t>K=4</a:t>
            </a:r>
            <a:endParaRPr lang="en-US" dirty="0"/>
          </a:p>
        </p:txBody>
      </p:sp>
      <p:sp>
        <p:nvSpPr>
          <p:cNvPr id="12" name="ZoneTexte 11"/>
          <p:cNvSpPr txBox="1"/>
          <p:nvPr/>
        </p:nvSpPr>
        <p:spPr>
          <a:xfrm>
            <a:off x="3086101" y="5879068"/>
            <a:ext cx="794314" cy="369328"/>
          </a:xfrm>
          <a:prstGeom prst="rect">
            <a:avLst/>
          </a:prstGeom>
          <a:noFill/>
        </p:spPr>
        <p:txBody>
          <a:bodyPr wrap="none" lIns="91437" tIns="45718" rIns="91437" bIns="45718" rtlCol="0">
            <a:spAutoFit/>
          </a:bodyPr>
          <a:lstStyle/>
          <a:p>
            <a:r>
              <a:rPr lang="en-US" dirty="0" smtClean="0"/>
              <a:t>K=8.5</a:t>
            </a:r>
            <a:endParaRPr lang="en-US" dirty="0"/>
          </a:p>
        </p:txBody>
      </p:sp>
      <p:sp>
        <p:nvSpPr>
          <p:cNvPr id="13" name="ZoneTexte 12"/>
          <p:cNvSpPr txBox="1"/>
          <p:nvPr/>
        </p:nvSpPr>
        <p:spPr>
          <a:xfrm>
            <a:off x="4493487" y="5867400"/>
            <a:ext cx="730182" cy="369328"/>
          </a:xfrm>
          <a:prstGeom prst="rect">
            <a:avLst/>
          </a:prstGeom>
          <a:noFill/>
        </p:spPr>
        <p:txBody>
          <a:bodyPr wrap="none" lIns="91437" tIns="45718" rIns="91437" bIns="45718" rtlCol="0">
            <a:spAutoFit/>
          </a:bodyPr>
          <a:lstStyle/>
          <a:p>
            <a:r>
              <a:rPr lang="en-US" dirty="0" smtClean="0"/>
              <a:t>K=10</a:t>
            </a:r>
            <a:endParaRPr lang="en-US" dirty="0"/>
          </a:p>
        </p:txBody>
      </p:sp>
      <p:sp>
        <p:nvSpPr>
          <p:cNvPr id="3" name="Espace réservé de la date 2"/>
          <p:cNvSpPr>
            <a:spLocks noGrp="1"/>
          </p:cNvSpPr>
          <p:nvPr>
            <p:ph type="dt" sz="half" idx="10"/>
          </p:nvPr>
        </p:nvSpPr>
        <p:spPr/>
        <p:txBody>
          <a:bodyPr/>
          <a:lstStyle/>
          <a:p>
            <a:pPr>
              <a:defRPr/>
            </a:pPr>
            <a:r>
              <a:rPr lang="fr-FR" smtClean="0"/>
              <a:t>September 27, 2013</a:t>
            </a:r>
            <a:endParaRPr lang="en-US"/>
          </a:p>
        </p:txBody>
      </p:sp>
      <p:sp>
        <p:nvSpPr>
          <p:cNvPr id="4" name="Espace réservé du pied de page 3"/>
          <p:cNvSpPr>
            <a:spLocks noGrp="1"/>
          </p:cNvSpPr>
          <p:nvPr>
            <p:ph type="ftr" sz="quarter" idx="11"/>
          </p:nvPr>
        </p:nvSpPr>
        <p:spPr/>
        <p:txBody>
          <a:bodyPr/>
          <a:lstStyle/>
          <a:p>
            <a:pPr>
              <a:defRPr/>
            </a:pPr>
            <a:r>
              <a:rPr lang="fr-FR" smtClean="0"/>
              <a:t>OHP 2013                          R.G. Petrov:  "Limiting magnitudes in optical interferometry""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Fringe peak monitoring and piston tracking</a:t>
            </a:r>
            <a:endParaRPr lang="en-US" dirty="0"/>
          </a:p>
        </p:txBody>
      </p:sp>
      <p:pic>
        <p:nvPicPr>
          <p:cNvPr id="7" name="Espace réservé du contenu 6" descr="3C273FringeTrack.pdf"/>
          <p:cNvPicPr>
            <a:picLocks noGrp="1" noChangeAspect="1"/>
          </p:cNvPicPr>
          <p:nvPr>
            <p:ph idx="1"/>
          </p:nvPr>
        </p:nvPicPr>
        <p:blipFill>
          <a:blip r:embed="rId3"/>
          <a:stretch>
            <a:fillRect/>
          </a:stretch>
        </p:blipFill>
        <p:spPr>
          <a:xfrm>
            <a:off x="1579107" y="1143000"/>
            <a:ext cx="7146271" cy="4908550"/>
          </a:xfrm>
        </p:spPr>
      </p:pic>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5</a:t>
            </a:fld>
            <a:endParaRPr lang="en-US"/>
          </a:p>
        </p:txBody>
      </p:sp>
      <p:sp>
        <p:nvSpPr>
          <p:cNvPr id="3" name="Espace réservé de la date 2"/>
          <p:cNvSpPr>
            <a:spLocks noGrp="1"/>
          </p:cNvSpPr>
          <p:nvPr>
            <p:ph type="dt" sz="half" idx="10"/>
          </p:nvPr>
        </p:nvSpPr>
        <p:spPr/>
        <p:txBody>
          <a:bodyPr/>
          <a:lstStyle/>
          <a:p>
            <a:pPr>
              <a:defRPr/>
            </a:pPr>
            <a:r>
              <a:rPr lang="fr-FR" smtClean="0"/>
              <a:t>September 27, 2013</a:t>
            </a:r>
            <a:endParaRPr lang="en-US"/>
          </a:p>
        </p:txBody>
      </p:sp>
      <p:sp>
        <p:nvSpPr>
          <p:cNvPr id="4" name="Espace réservé du pied de page 3"/>
          <p:cNvSpPr>
            <a:spLocks noGrp="1"/>
          </p:cNvSpPr>
          <p:nvPr>
            <p:ph type="ftr" sz="quarter" idx="11"/>
          </p:nvPr>
        </p:nvSpPr>
        <p:spPr/>
        <p:txBody>
          <a:bodyPr/>
          <a:lstStyle/>
          <a:p>
            <a:pPr>
              <a:defRPr/>
            </a:pPr>
            <a:r>
              <a:rPr lang="fr-FR" smtClean="0"/>
              <a:t>OHP 2013                          R.G. Petrov:  "Limiting magnitudes in optical interferometry""</a:t>
            </a:r>
            <a:endParaRPr lang="en-US"/>
          </a:p>
        </p:txBody>
      </p:sp>
    </p:spTree>
    <p:extLst>
      <p:ext uri="{BB962C8B-B14F-4D97-AF65-F5344CB8AC3E}">
        <p14:creationId xmlns:p14="http://schemas.microsoft.com/office/powerpoint/2010/main" xmlns="" val="1540831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&lt;|2DFT|</a:t>
            </a:r>
            <a:r>
              <a:rPr lang="fr-FR" baseline="30000" dirty="0" smtClean="0"/>
              <a:t>2</a:t>
            </a:r>
            <a:r>
              <a:rPr lang="fr-FR" dirty="0" smtClean="0"/>
              <a:t>&gt; </a:t>
            </a:r>
            <a:r>
              <a:rPr lang="fr-FR" dirty="0" err="1" smtClean="0"/>
              <a:t>processing</a:t>
            </a:r>
            <a:endParaRPr lang="fr-FR" dirty="0"/>
          </a:p>
        </p:txBody>
      </p:sp>
      <p:sp>
        <p:nvSpPr>
          <p:cNvPr id="8" name="Espace réservé du contenu 7"/>
          <p:cNvSpPr>
            <a:spLocks noGrp="1"/>
          </p:cNvSpPr>
          <p:nvPr>
            <p:ph idx="1"/>
          </p:nvPr>
        </p:nvSpPr>
        <p:spPr/>
        <p:txBody>
          <a:bodyPr/>
          <a:lstStyle/>
          <a:p>
            <a:r>
              <a:rPr lang="fr-FR" dirty="0"/>
              <a:t>&lt;|2DFT|</a:t>
            </a:r>
            <a:r>
              <a:rPr lang="fr-FR" baseline="30000" dirty="0"/>
              <a:t>2</a:t>
            </a:r>
            <a:r>
              <a:rPr lang="fr-FR" dirty="0"/>
              <a:t>&gt; </a:t>
            </a:r>
            <a:r>
              <a:rPr lang="fr-FR" dirty="0" smtClean="0"/>
              <a:t> </a:t>
            </a:r>
            <a:r>
              <a:rPr lang="fr-FR" dirty="0" err="1" smtClean="0"/>
              <a:t>processing</a:t>
            </a:r>
            <a:r>
              <a:rPr lang="fr-FR" dirty="0" smtClean="0"/>
              <a:t> </a:t>
            </a:r>
            <a:r>
              <a:rPr lang="fr-FR" dirty="0" err="1" smtClean="0"/>
              <a:t>is</a:t>
            </a:r>
            <a:r>
              <a:rPr lang="fr-FR" dirty="0" smtClean="0"/>
              <a:t>:</a:t>
            </a:r>
          </a:p>
          <a:p>
            <a:pPr lvl="1"/>
            <a:r>
              <a:rPr lang="fr-FR" dirty="0" smtClean="0"/>
              <a:t>A </a:t>
            </a:r>
            <a:r>
              <a:rPr lang="fr-FR" dirty="0" err="1" smtClean="0"/>
              <a:t>coherent</a:t>
            </a:r>
            <a:r>
              <a:rPr lang="fr-FR" dirty="0" smtClean="0"/>
              <a:t> addition of all spectral </a:t>
            </a:r>
            <a:r>
              <a:rPr lang="fr-FR" dirty="0" err="1" smtClean="0"/>
              <a:t>channels</a:t>
            </a:r>
            <a:endParaRPr lang="fr-FR" dirty="0" smtClean="0"/>
          </a:p>
          <a:p>
            <a:pPr lvl="1"/>
            <a:r>
              <a:rPr lang="fr-FR" dirty="0" smtClean="0"/>
              <a:t>An </a:t>
            </a:r>
            <a:r>
              <a:rPr lang="fr-FR" dirty="0" err="1" smtClean="0"/>
              <a:t>incoherent</a:t>
            </a:r>
            <a:r>
              <a:rPr lang="fr-FR" dirty="0" smtClean="0"/>
              <a:t> addition of 2D power or cross-</a:t>
            </a:r>
            <a:r>
              <a:rPr lang="fr-FR" dirty="0" err="1" smtClean="0"/>
              <a:t>spectra</a:t>
            </a:r>
            <a:endParaRPr lang="fr-FR" dirty="0" smtClean="0"/>
          </a:p>
          <a:p>
            <a:pPr lvl="1"/>
            <a:endParaRPr lang="fr-FR" dirty="0"/>
          </a:p>
        </p:txBody>
      </p:sp>
      <p:sp>
        <p:nvSpPr>
          <p:cNvPr id="4" name="Espace réservé de la date 3"/>
          <p:cNvSpPr>
            <a:spLocks noGrp="1"/>
          </p:cNvSpPr>
          <p:nvPr>
            <p:ph type="dt" sz="half" idx="10"/>
          </p:nvPr>
        </p:nvSpPr>
        <p:spPr/>
        <p:txBody>
          <a:bodyPr/>
          <a:lstStyle/>
          <a:p>
            <a:pPr>
              <a:defRPr/>
            </a:pPr>
            <a:r>
              <a:rPr lang="fr-FR" smtClean="0"/>
              <a:t>September 27, 2013</a:t>
            </a:r>
            <a:endParaRPr lang="en-US"/>
          </a:p>
        </p:txBody>
      </p:sp>
      <p:sp>
        <p:nvSpPr>
          <p:cNvPr id="5" name="Espace réservé du pied de page 4"/>
          <p:cNvSpPr>
            <a:spLocks noGrp="1"/>
          </p:cNvSpPr>
          <p:nvPr>
            <p:ph type="ftr" sz="quarter" idx="11"/>
          </p:nvPr>
        </p:nvSpPr>
        <p:spPr/>
        <p:txBody>
          <a:bodyPr/>
          <a:lstStyle/>
          <a:p>
            <a:pPr>
              <a:defRPr/>
            </a:pPr>
            <a:r>
              <a:rPr lang="fr-FR" smtClean="0"/>
              <a:t>OHP 2013                          R.G. Petrov:  "Limiting magnitudes in optical interferometry""</a:t>
            </a:r>
            <a:endParaRPr lang="en-US"/>
          </a:p>
        </p:txBody>
      </p:sp>
      <p:sp>
        <p:nvSpPr>
          <p:cNvPr id="6" name="Espace réservé du numéro de diapositive 5"/>
          <p:cNvSpPr>
            <a:spLocks noGrp="1"/>
          </p:cNvSpPr>
          <p:nvPr>
            <p:ph type="sldNum" sz="quarter" idx="12"/>
          </p:nvPr>
        </p:nvSpPr>
        <p:spPr/>
        <p:txBody>
          <a:bodyPr/>
          <a:lstStyle/>
          <a:p>
            <a:pPr>
              <a:defRPr/>
            </a:pPr>
            <a:fld id="{845872C0-A299-1945-AC64-9BB360ACBFED}" type="slidenum">
              <a:rPr lang="en-US" smtClean="0"/>
              <a:pPr>
                <a:defRPr/>
              </a:pPr>
              <a:t>6</a:t>
            </a:fld>
            <a:endParaRPr lang="en-US"/>
          </a:p>
        </p:txBody>
      </p:sp>
      <p:pic>
        <p:nvPicPr>
          <p:cNvPr id="9" name="Image 8" descr="Capture d’écran 2013-09-27 à 00.19.23.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345557" y="2564904"/>
            <a:ext cx="5246216" cy="2062096"/>
          </a:xfrm>
          <a:prstGeom prst="rect">
            <a:avLst/>
          </a:prstGeom>
        </p:spPr>
      </p:pic>
    </p:spTree>
    <p:extLst>
      <p:ext uri="{BB962C8B-B14F-4D97-AF65-F5344CB8AC3E}">
        <p14:creationId xmlns:p14="http://schemas.microsoft.com/office/powerpoint/2010/main" xmlns="" val="1699032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258300" cy="1143000"/>
          </a:xfrm>
        </p:spPr>
        <p:txBody>
          <a:bodyPr/>
          <a:lstStyle/>
          <a:p>
            <a:r>
              <a:rPr lang="en-US" sz="2800" dirty="0"/>
              <a:t>TF2D measurement of complex coherent flux</a:t>
            </a:r>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7</a:t>
            </a:fld>
            <a:endParaRPr lang="en-US" dirty="0"/>
          </a:p>
        </p:txBody>
      </p:sp>
      <p:pic>
        <p:nvPicPr>
          <p:cNvPr id="8" name="Espace réservé du contenu 6" descr="fringesBrightHIP60172.tiff"/>
          <p:cNvPicPr>
            <a:picLocks noChangeAspect="1"/>
          </p:cNvPicPr>
          <p:nvPr/>
        </p:nvPicPr>
        <p:blipFill>
          <a:blip r:embed="rId3"/>
          <a:stretch>
            <a:fillRect/>
          </a:stretch>
        </p:blipFill>
        <p:spPr bwMode="auto">
          <a:xfrm>
            <a:off x="4391946" y="1244600"/>
            <a:ext cx="1057275" cy="2374900"/>
          </a:xfrm>
          <a:prstGeom prst="rect">
            <a:avLst/>
          </a:prstGeom>
          <a:noFill/>
          <a:ln w="9525">
            <a:noFill/>
            <a:miter lim="800000"/>
            <a:headEnd/>
            <a:tailEnd/>
          </a:ln>
        </p:spPr>
      </p:pic>
      <p:sp>
        <p:nvSpPr>
          <p:cNvPr id="9" name="ZoneTexte 8"/>
          <p:cNvSpPr txBox="1"/>
          <p:nvPr/>
        </p:nvSpPr>
        <p:spPr>
          <a:xfrm>
            <a:off x="751012" y="1245527"/>
            <a:ext cx="7424070" cy="6647971"/>
          </a:xfrm>
          <a:prstGeom prst="rect">
            <a:avLst/>
          </a:prstGeom>
          <a:noFill/>
        </p:spPr>
        <p:txBody>
          <a:bodyPr wrap="square" lIns="91437" tIns="45718" rIns="91437" bIns="45718" rtlCol="0">
            <a:spAutoFit/>
          </a:bodyPr>
          <a:lstStyle/>
          <a:p>
            <a:r>
              <a:rPr lang="en-US" sz="2000" dirty="0"/>
              <a:t>FT</a:t>
            </a:r>
            <a:r>
              <a:rPr lang="en-US" sz="2000" baseline="-25000" dirty="0"/>
              <a:t>2D</a:t>
            </a:r>
            <a:r>
              <a:rPr lang="en-US" sz="12000" dirty="0"/>
              <a:t>(  )</a:t>
            </a:r>
            <a:r>
              <a:rPr lang="en-US" dirty="0" smtClean="0"/>
              <a:t> * </a:t>
            </a:r>
            <a:r>
              <a:rPr lang="en-US" sz="2000" dirty="0"/>
              <a:t>FT</a:t>
            </a:r>
            <a:r>
              <a:rPr lang="en-US" sz="2000" baseline="-25000" dirty="0"/>
              <a:t>2D</a:t>
            </a:r>
            <a:r>
              <a:rPr lang="en-US" sz="12000" dirty="0"/>
              <a:t>(  )</a:t>
            </a:r>
            <a:r>
              <a:rPr lang="en-US" sz="12000" baseline="30000" dirty="0"/>
              <a:t>*</a:t>
            </a:r>
            <a:r>
              <a:rPr lang="en-US" dirty="0" smtClean="0"/>
              <a:t> </a:t>
            </a:r>
            <a:r>
              <a:rPr lang="en-US" sz="2000" dirty="0"/>
              <a:t>=&gt;</a:t>
            </a:r>
            <a:r>
              <a:rPr lang="en-US" dirty="0" smtClean="0"/>
              <a:t>                   </a:t>
            </a:r>
          </a:p>
          <a:p>
            <a:endParaRPr lang="en-US" dirty="0" smtClean="0"/>
          </a:p>
          <a:p>
            <a:endParaRPr lang="en-US" dirty="0" smtClean="0"/>
          </a:p>
          <a:p>
            <a:endParaRPr lang="en-US" dirty="0" smtClean="0"/>
          </a:p>
          <a:p>
            <a:pPr>
              <a:buFont typeface="Symbol" pitchFamily="-1" charset="2"/>
              <a:buChar char=""/>
            </a:pPr>
            <a:r>
              <a:rPr lang="en-US" dirty="0" smtClean="0"/>
              <a:t> </a:t>
            </a:r>
            <a:r>
              <a:rPr lang="en-US" dirty="0" smtClean="0">
                <a:solidFill>
                  <a:srgbClr val="0000FF"/>
                </a:solidFill>
              </a:rPr>
              <a:t>Cross spectrum at </a:t>
            </a:r>
            <a:r>
              <a:rPr lang="en-US" dirty="0" err="1" smtClean="0">
                <a:solidFill>
                  <a:srgbClr val="0000FF"/>
                </a:solidFill>
                <a:latin typeface="Symbol" charset="2"/>
                <a:cs typeface="Symbol" charset="2"/>
              </a:rPr>
              <a:t>s</a:t>
            </a:r>
            <a:r>
              <a:rPr lang="en-US" dirty="0" smtClean="0">
                <a:solidFill>
                  <a:srgbClr val="0000FF"/>
                </a:solidFill>
                <a:latin typeface="Symbol" charset="2"/>
                <a:cs typeface="Symbol" charset="2"/>
              </a:rPr>
              <a:t> </a:t>
            </a:r>
            <a:r>
              <a:rPr lang="en-US" dirty="0" smtClean="0">
                <a:solidFill>
                  <a:srgbClr val="0000FF"/>
                </a:solidFill>
                <a:latin typeface="+mn-lt"/>
                <a:cs typeface="Symbol" charset="2"/>
              </a:rPr>
              <a:t>yields:</a:t>
            </a:r>
          </a:p>
          <a:p>
            <a:pPr>
              <a:buFont typeface="Symbol" pitchFamily="-1" charset="2"/>
              <a:buChar char=""/>
            </a:pPr>
            <a:endParaRPr lang="en-US" dirty="0" smtClean="0">
              <a:solidFill>
                <a:srgbClr val="0000FF"/>
              </a:solidFill>
              <a:latin typeface="+mn-lt"/>
              <a:cs typeface="Symbol" charset="2"/>
            </a:endParaRPr>
          </a:p>
          <a:p>
            <a:pPr>
              <a:buFont typeface="Symbol" pitchFamily="-1" charset="2"/>
              <a:buChar char=""/>
            </a:pPr>
            <a:endParaRPr lang="en-US" dirty="0" smtClean="0">
              <a:solidFill>
                <a:srgbClr val="0000FF"/>
              </a:solidFill>
              <a:latin typeface="+mn-lt"/>
              <a:cs typeface="Symbol" charset="2"/>
            </a:endParaRPr>
          </a:p>
          <a:p>
            <a:pPr>
              <a:buFont typeface="Symbol" pitchFamily="-1" charset="2"/>
              <a:buChar char=""/>
            </a:pPr>
            <a:r>
              <a:rPr lang="en-US" dirty="0" smtClean="0">
                <a:solidFill>
                  <a:srgbClr val="0000FF"/>
                </a:solidFill>
                <a:latin typeface="+mn-lt"/>
                <a:cs typeface="Symbol" charset="2"/>
              </a:rPr>
              <a:t> </a:t>
            </a:r>
            <a:r>
              <a:rPr lang="en-US" dirty="0">
                <a:solidFill>
                  <a:srgbClr val="0000FF"/>
                </a:solidFill>
                <a:cs typeface="Symbol" charset="2"/>
              </a:rPr>
              <a:t>Where </a:t>
            </a:r>
            <a:r>
              <a:rPr lang="en-US" dirty="0" err="1">
                <a:solidFill>
                  <a:srgbClr val="0000FF"/>
                </a:solidFill>
                <a:latin typeface="Symbol" charset="2"/>
                <a:cs typeface="Symbol" charset="2"/>
              </a:rPr>
              <a:t>W</a:t>
            </a:r>
            <a:r>
              <a:rPr lang="en-US" baseline="30000" dirty="0" err="1">
                <a:solidFill>
                  <a:srgbClr val="0000FF"/>
                </a:solidFill>
                <a:cs typeface="Symbol" charset="2"/>
              </a:rPr>
              <a:t>ij</a:t>
            </a:r>
            <a:r>
              <a:rPr lang="en-US" dirty="0">
                <a:solidFill>
                  <a:srgbClr val="0000FF"/>
                </a:solidFill>
                <a:latin typeface="Symbol" charset="2"/>
                <a:cs typeface="Symbol" charset="2"/>
              </a:rPr>
              <a:t>(s)</a:t>
            </a:r>
            <a:r>
              <a:rPr lang="en-US" dirty="0">
                <a:solidFill>
                  <a:srgbClr val="0000FF"/>
                </a:solidFill>
                <a:cs typeface="Symbol" charset="2"/>
              </a:rPr>
              <a:t> is the “object” to be measured and calibrated</a:t>
            </a:r>
            <a:r>
              <a:rPr lang="en-US" dirty="0" smtClean="0">
                <a:solidFill>
                  <a:srgbClr val="0000FF"/>
                </a:solidFill>
                <a:cs typeface="Symbol" charset="2"/>
              </a:rPr>
              <a:t>:</a:t>
            </a:r>
          </a:p>
          <a:p>
            <a:pPr>
              <a:buFont typeface="Symbol" pitchFamily="-1" charset="2"/>
              <a:buChar char=""/>
            </a:pPr>
            <a:endParaRPr lang="en-US" dirty="0">
              <a:solidFill>
                <a:srgbClr val="0000FF"/>
              </a:solidFill>
              <a:latin typeface="+mn-lt"/>
              <a:cs typeface="Symbol" charset="2"/>
            </a:endParaRPr>
          </a:p>
          <a:p>
            <a:pPr>
              <a:buFont typeface="Symbol" pitchFamily="-1" charset="2"/>
              <a:buChar char=""/>
            </a:pPr>
            <a:endParaRPr lang="en-US" dirty="0" smtClean="0">
              <a:solidFill>
                <a:srgbClr val="0000FF"/>
              </a:solidFill>
              <a:latin typeface="+mn-lt"/>
              <a:cs typeface="Symbol" charset="2"/>
            </a:endParaRPr>
          </a:p>
          <a:p>
            <a:pPr>
              <a:buFont typeface="Symbol" pitchFamily="-1" charset="2"/>
              <a:buChar char=""/>
            </a:pPr>
            <a:r>
              <a:rPr lang="en-US" dirty="0" smtClean="0">
                <a:solidFill>
                  <a:srgbClr val="0000FF"/>
                </a:solidFill>
                <a:latin typeface="+mn-lt"/>
                <a:cs typeface="Symbol" charset="2"/>
              </a:rPr>
              <a:t>if we have the </a:t>
            </a:r>
            <a:r>
              <a:rPr lang="en-US" b="1" i="1" dirty="0" smtClean="0">
                <a:solidFill>
                  <a:srgbClr val="FF0000"/>
                </a:solidFill>
                <a:latin typeface="+mn-lt"/>
                <a:cs typeface="Symbol" charset="2"/>
              </a:rPr>
              <a:t>Exact</a:t>
            </a:r>
            <a:r>
              <a:rPr lang="en-US" dirty="0" smtClean="0">
                <a:solidFill>
                  <a:srgbClr val="0000FF"/>
                </a:solidFill>
                <a:latin typeface="+mn-lt"/>
                <a:cs typeface="Symbol" charset="2"/>
              </a:rPr>
              <a:t> measure of piston p</a:t>
            </a:r>
            <a:r>
              <a:rPr lang="en-US" baseline="-25000" dirty="0" smtClean="0">
                <a:solidFill>
                  <a:srgbClr val="0000FF"/>
                </a:solidFill>
                <a:latin typeface="+mn-lt"/>
                <a:cs typeface="Symbol" charset="2"/>
              </a:rPr>
              <a:t>a</a:t>
            </a:r>
            <a:r>
              <a:rPr lang="en-US" dirty="0" smtClean="0">
                <a:solidFill>
                  <a:srgbClr val="0000FF"/>
                </a:solidFill>
                <a:latin typeface="+mn-lt"/>
                <a:cs typeface="Symbol" charset="2"/>
              </a:rPr>
              <a:t>:</a:t>
            </a:r>
          </a:p>
          <a:p>
            <a:r>
              <a:rPr lang="en-US" dirty="0" smtClean="0">
                <a:solidFill>
                  <a:srgbClr val="0000FF"/>
                </a:solidFill>
                <a:latin typeface="+mn-lt"/>
                <a:cs typeface="Symbol" charset="2"/>
              </a:rPr>
              <a:t>  </a:t>
            </a:r>
          </a:p>
          <a:p>
            <a:pPr>
              <a:buFont typeface="Symbol" pitchFamily="-1" charset="2"/>
              <a:buChar char=""/>
            </a:pPr>
            <a:endParaRPr lang="en-US" dirty="0" smtClean="0">
              <a:solidFill>
                <a:srgbClr val="0000FF"/>
              </a:solidFill>
              <a:latin typeface="+mn-lt"/>
              <a:cs typeface="Symbol" charset="2"/>
            </a:endParaRPr>
          </a:p>
          <a:p>
            <a:pPr>
              <a:buFont typeface="Symbol" pitchFamily="-1" charset="2"/>
              <a:buChar char=""/>
            </a:pPr>
            <a:endParaRPr lang="en-US" dirty="0" smtClean="0">
              <a:latin typeface="+mn-lt"/>
              <a:cs typeface="Symbol" charset="2"/>
            </a:endParaRPr>
          </a:p>
          <a:p>
            <a:pPr>
              <a:buFont typeface="Symbol" pitchFamily="-1" charset="2"/>
              <a:buChar char=""/>
            </a:pPr>
            <a:endParaRPr lang="en-US" dirty="0" smtClean="0">
              <a:latin typeface="Symbol" charset="2"/>
              <a:cs typeface="Symbol" charset="2"/>
            </a:endParaRPr>
          </a:p>
          <a:p>
            <a:r>
              <a:rPr lang="en-US" dirty="0" smtClean="0">
                <a:latin typeface="+mn-lt"/>
                <a:cs typeface="Symbol" charset="2"/>
              </a:rPr>
              <a:t>    </a:t>
            </a:r>
          </a:p>
          <a:p>
            <a:r>
              <a:rPr lang="en-US" dirty="0" smtClean="0">
                <a:latin typeface="+mn-lt"/>
                <a:cs typeface="Symbol" charset="2"/>
              </a:rPr>
              <a:t>                            </a:t>
            </a:r>
            <a:endParaRPr lang="en-US" dirty="0" smtClean="0">
              <a:solidFill>
                <a:srgbClr val="0000FF"/>
              </a:solidFill>
              <a:latin typeface="Symbol" charset="2"/>
              <a:cs typeface="Symbol" charset="2"/>
            </a:endParaRPr>
          </a:p>
          <a:p>
            <a:endParaRPr lang="en-US" dirty="0">
              <a:latin typeface="Calibri"/>
              <a:cs typeface="Calibri"/>
            </a:endParaRPr>
          </a:p>
        </p:txBody>
      </p:sp>
      <p:grpSp>
        <p:nvGrpSpPr>
          <p:cNvPr id="13" name="Grouper 12"/>
          <p:cNvGrpSpPr/>
          <p:nvPr/>
        </p:nvGrpSpPr>
        <p:grpSpPr>
          <a:xfrm>
            <a:off x="1800226" y="1244600"/>
            <a:ext cx="1057275" cy="2370956"/>
            <a:chOff x="1130300" y="1816100"/>
            <a:chExt cx="939800" cy="3898900"/>
          </a:xfrm>
        </p:grpSpPr>
        <p:pic>
          <p:nvPicPr>
            <p:cNvPr id="7" name="Espace réservé du contenu 6" descr="fringesBrightHIP60172.tiff"/>
            <p:cNvPicPr>
              <a:picLocks noChangeAspect="1"/>
            </p:cNvPicPr>
            <p:nvPr/>
          </p:nvPicPr>
          <p:blipFill>
            <a:blip r:embed="rId3"/>
            <a:stretch>
              <a:fillRect/>
            </a:stretch>
          </p:blipFill>
          <p:spPr bwMode="auto">
            <a:xfrm>
              <a:off x="1130300" y="1816100"/>
              <a:ext cx="939800" cy="3898900"/>
            </a:xfrm>
            <a:prstGeom prst="rect">
              <a:avLst/>
            </a:prstGeom>
            <a:noFill/>
            <a:ln w="9525">
              <a:noFill/>
              <a:miter lim="800000"/>
              <a:headEnd/>
              <a:tailEnd/>
            </a:ln>
          </p:spPr>
        </p:pic>
        <p:sp>
          <p:nvSpPr>
            <p:cNvPr id="10" name="Rectangle 9"/>
            <p:cNvSpPr/>
            <p:nvPr/>
          </p:nvSpPr>
          <p:spPr>
            <a:xfrm>
              <a:off x="1130300" y="1816100"/>
              <a:ext cx="939800" cy="927100"/>
            </a:xfrm>
            <a:prstGeom prst="rect">
              <a:avLst/>
            </a:prstGeom>
            <a:solidFill>
              <a:schemeClr val="tx1">
                <a:alpha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1130300" y="2895600"/>
              <a:ext cx="939800" cy="2819400"/>
            </a:xfrm>
            <a:prstGeom prst="rect">
              <a:avLst/>
            </a:prstGeom>
            <a:solidFill>
              <a:schemeClr val="tx1">
                <a:alpha val="9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pic>
        <p:nvPicPr>
          <p:cNvPr id="21" name="Image 20"/>
          <p:cNvPicPr>
            <a:picLocks noChangeAspect="1"/>
          </p:cNvPicPr>
          <p:nvPr/>
        </p:nvPicPr>
        <p:blipFill>
          <a:blip r:embed="rId4"/>
          <a:stretch>
            <a:fillRect/>
          </a:stretch>
        </p:blipFill>
        <p:spPr>
          <a:xfrm>
            <a:off x="2553004" y="4254501"/>
            <a:ext cx="6085004" cy="465164"/>
          </a:xfrm>
          <a:prstGeom prst="rect">
            <a:avLst/>
          </a:prstGeom>
        </p:spPr>
      </p:pic>
      <p:pic>
        <p:nvPicPr>
          <p:cNvPr id="28" name="Image 27"/>
          <p:cNvPicPr>
            <a:picLocks noChangeAspect="1"/>
          </p:cNvPicPr>
          <p:nvPr/>
        </p:nvPicPr>
        <p:blipFill>
          <a:blip r:embed="rId5"/>
          <a:stretch>
            <a:fillRect/>
          </a:stretch>
        </p:blipFill>
        <p:spPr>
          <a:xfrm>
            <a:off x="1591573" y="5937803"/>
            <a:ext cx="8007865" cy="443529"/>
          </a:xfrm>
          <a:prstGeom prst="rect">
            <a:avLst/>
          </a:prstGeom>
        </p:spPr>
      </p:pic>
      <p:pic>
        <p:nvPicPr>
          <p:cNvPr id="29" name="Image 28"/>
          <p:cNvPicPr>
            <a:picLocks noChangeAspect="1"/>
          </p:cNvPicPr>
          <p:nvPr/>
        </p:nvPicPr>
        <p:blipFill>
          <a:blip r:embed="rId6"/>
          <a:stretch>
            <a:fillRect/>
          </a:stretch>
        </p:blipFill>
        <p:spPr>
          <a:xfrm>
            <a:off x="1717012" y="5080804"/>
            <a:ext cx="7800975" cy="508436"/>
          </a:xfrm>
          <a:prstGeom prst="rect">
            <a:avLst/>
          </a:prstGeom>
        </p:spPr>
      </p:pic>
      <p:pic>
        <p:nvPicPr>
          <p:cNvPr id="27" name="Image 26" descr="Cliché_FPeaks2.tiff"/>
          <p:cNvPicPr>
            <a:picLocks noChangeAspect="1"/>
          </p:cNvPicPr>
          <p:nvPr/>
        </p:nvPicPr>
        <p:blipFill>
          <a:blip r:embed="rId7"/>
          <a:stretch>
            <a:fillRect/>
          </a:stretch>
        </p:blipFill>
        <p:spPr>
          <a:xfrm>
            <a:off x="8844609" y="768274"/>
            <a:ext cx="1114425" cy="2371032"/>
          </a:xfrm>
          <a:prstGeom prst="rect">
            <a:avLst/>
          </a:prstGeom>
        </p:spPr>
      </p:pic>
      <p:pic>
        <p:nvPicPr>
          <p:cNvPr id="26" name="Image 25" descr="Cliché_FPeaks2.tiff"/>
          <p:cNvPicPr>
            <a:picLocks noChangeAspect="1"/>
          </p:cNvPicPr>
          <p:nvPr/>
        </p:nvPicPr>
        <p:blipFill>
          <a:blip r:embed="rId7"/>
          <a:stretch>
            <a:fillRect/>
          </a:stretch>
        </p:blipFill>
        <p:spPr>
          <a:xfrm>
            <a:off x="8439564" y="927024"/>
            <a:ext cx="1114425" cy="2371032"/>
          </a:xfrm>
          <a:prstGeom prst="rect">
            <a:avLst/>
          </a:prstGeom>
        </p:spPr>
      </p:pic>
      <p:pic>
        <p:nvPicPr>
          <p:cNvPr id="25" name="Image 24" descr="Cliché_FPeaks2.tiff"/>
          <p:cNvPicPr>
            <a:picLocks noChangeAspect="1"/>
          </p:cNvPicPr>
          <p:nvPr/>
        </p:nvPicPr>
        <p:blipFill>
          <a:blip r:embed="rId7"/>
          <a:stretch>
            <a:fillRect/>
          </a:stretch>
        </p:blipFill>
        <p:spPr>
          <a:xfrm>
            <a:off x="8034519" y="1085774"/>
            <a:ext cx="1114425" cy="2371032"/>
          </a:xfrm>
          <a:prstGeom prst="rect">
            <a:avLst/>
          </a:prstGeom>
        </p:spPr>
      </p:pic>
      <p:pic>
        <p:nvPicPr>
          <p:cNvPr id="24" name="Image 23" descr="Cliché_FPeaks2.tiff"/>
          <p:cNvPicPr>
            <a:picLocks noChangeAspect="1"/>
          </p:cNvPicPr>
          <p:nvPr/>
        </p:nvPicPr>
        <p:blipFill>
          <a:blip r:embed="rId7"/>
          <a:stretch>
            <a:fillRect/>
          </a:stretch>
        </p:blipFill>
        <p:spPr>
          <a:xfrm>
            <a:off x="7608101" y="1244524"/>
            <a:ext cx="1114425" cy="2371032"/>
          </a:xfrm>
          <a:prstGeom prst="rect">
            <a:avLst/>
          </a:prstGeom>
        </p:spPr>
      </p:pic>
      <p:pic>
        <p:nvPicPr>
          <p:cNvPr id="23" name="Image 22" descr="Cliché_FPeaks2.tiff"/>
          <p:cNvPicPr>
            <a:picLocks noChangeAspect="1"/>
          </p:cNvPicPr>
          <p:nvPr/>
        </p:nvPicPr>
        <p:blipFill>
          <a:blip r:embed="rId7"/>
          <a:stretch>
            <a:fillRect/>
          </a:stretch>
        </p:blipFill>
        <p:spPr>
          <a:xfrm>
            <a:off x="7224429" y="1403274"/>
            <a:ext cx="1114425" cy="2371032"/>
          </a:xfrm>
          <a:prstGeom prst="rect">
            <a:avLst/>
          </a:prstGeom>
        </p:spPr>
      </p:pic>
      <p:pic>
        <p:nvPicPr>
          <p:cNvPr id="12" name="Image 11" descr="Cliché_FPeaks2.tiff"/>
          <p:cNvPicPr>
            <a:picLocks noChangeAspect="1"/>
          </p:cNvPicPr>
          <p:nvPr/>
        </p:nvPicPr>
        <p:blipFill>
          <a:blip r:embed="rId7"/>
          <a:stretch>
            <a:fillRect/>
          </a:stretch>
        </p:blipFill>
        <p:spPr>
          <a:xfrm>
            <a:off x="6799685" y="1562024"/>
            <a:ext cx="1114425" cy="2371032"/>
          </a:xfrm>
          <a:prstGeom prst="rect">
            <a:avLst/>
          </a:prstGeom>
        </p:spPr>
      </p:pic>
      <p:sp>
        <p:nvSpPr>
          <p:cNvPr id="3" name="Espace réservé de la date 2"/>
          <p:cNvSpPr>
            <a:spLocks noGrp="1"/>
          </p:cNvSpPr>
          <p:nvPr>
            <p:ph type="dt" sz="half" idx="10"/>
          </p:nvPr>
        </p:nvSpPr>
        <p:spPr/>
        <p:txBody>
          <a:bodyPr/>
          <a:lstStyle/>
          <a:p>
            <a:pPr>
              <a:defRPr/>
            </a:pPr>
            <a:r>
              <a:rPr lang="fr-FR" smtClean="0"/>
              <a:t>September 27, 2013</a:t>
            </a:r>
            <a:endParaRPr lang="en-US"/>
          </a:p>
        </p:txBody>
      </p:sp>
      <p:sp>
        <p:nvSpPr>
          <p:cNvPr id="4" name="Espace réservé du pied de page 3"/>
          <p:cNvSpPr>
            <a:spLocks noGrp="1"/>
          </p:cNvSpPr>
          <p:nvPr>
            <p:ph type="ftr" sz="quarter" idx="11"/>
          </p:nvPr>
        </p:nvSpPr>
        <p:spPr/>
        <p:txBody>
          <a:bodyPr/>
          <a:lstStyle/>
          <a:p>
            <a:pPr>
              <a:defRPr/>
            </a:pPr>
            <a:r>
              <a:rPr lang="fr-FR" smtClean="0"/>
              <a:t>OHP 2013                          R.G. Petrov:  "Limiting magnitudes in optical interferometry""</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3C273 results</a:t>
            </a:r>
            <a:endParaRPr lang="en-US" dirty="0"/>
          </a:p>
        </p:txBody>
      </p:sp>
      <p:sp>
        <p:nvSpPr>
          <p:cNvPr id="10" name="Espace réservé du contenu 9"/>
          <p:cNvSpPr>
            <a:spLocks noGrp="1"/>
          </p:cNvSpPr>
          <p:nvPr>
            <p:ph idx="1"/>
          </p:nvPr>
        </p:nvSpPr>
        <p:spPr>
          <a:xfrm>
            <a:off x="514350" y="4005064"/>
            <a:ext cx="9258300" cy="2349624"/>
          </a:xfrm>
        </p:spPr>
        <p:txBody>
          <a:bodyPr/>
          <a:lstStyle/>
          <a:p>
            <a:r>
              <a:rPr lang="en-US" sz="1800" dirty="0" smtClean="0"/>
              <a:t>Differential visibility</a:t>
            </a:r>
          </a:p>
          <a:p>
            <a:pPr marL="0" indent="0">
              <a:buNone/>
            </a:pPr>
            <a:endParaRPr lang="en-US" sz="1800" dirty="0" smtClean="0"/>
          </a:p>
          <a:p>
            <a:pPr marL="0" indent="0">
              <a:buNone/>
            </a:pPr>
            <a:r>
              <a:rPr lang="en-US" sz="1800" dirty="0" smtClean="0"/>
              <a:t>		</a:t>
            </a:r>
          </a:p>
          <a:p>
            <a:pPr marL="0" indent="0" algn="ctr">
              <a:buNone/>
            </a:pPr>
            <a:r>
              <a:rPr lang="en-US" sz="1800" b="1" dirty="0" smtClean="0">
                <a:solidFill>
                  <a:srgbClr val="FF0000"/>
                </a:solidFill>
              </a:rPr>
              <a:t>The BLR gas extends beyond the inner dust rim</a:t>
            </a:r>
          </a:p>
          <a:p>
            <a:endParaRPr lang="en-US" sz="1800" dirty="0" smtClean="0"/>
          </a:p>
          <a:p>
            <a:r>
              <a:rPr lang="en-US" sz="1800" dirty="0" smtClean="0"/>
              <a:t>Differential phase</a:t>
            </a:r>
          </a:p>
          <a:p>
            <a:pPr marL="457200" lvl="1" indent="0" algn="ctr">
              <a:buNone/>
            </a:pPr>
            <a:r>
              <a:rPr lang="en-US" sz="1600" dirty="0" smtClean="0">
                <a:latin typeface="Symbol" charset="2"/>
                <a:cs typeface="Symbol" charset="2"/>
              </a:rPr>
              <a:t>F=0±1°</a:t>
            </a:r>
            <a:endParaRPr lang="en-US" sz="1600" dirty="0" smtClean="0">
              <a:cs typeface="Symbol" charset="2"/>
            </a:endParaRPr>
          </a:p>
        </p:txBody>
      </p:sp>
      <p:sp>
        <p:nvSpPr>
          <p:cNvPr id="6" name="Espace réservé du numéro de diapositive 5"/>
          <p:cNvSpPr>
            <a:spLocks noGrp="1"/>
          </p:cNvSpPr>
          <p:nvPr>
            <p:ph type="sldNum" sz="quarter" idx="12"/>
          </p:nvPr>
        </p:nvSpPr>
        <p:spPr/>
        <p:txBody>
          <a:bodyPr/>
          <a:lstStyle/>
          <a:p>
            <a:pPr>
              <a:defRPr/>
            </a:pPr>
            <a:fld id="{6753AB81-427E-1143-879E-824BE062B6EE}" type="slidenum">
              <a:rPr lang="en-US" smtClean="0"/>
              <a:pPr>
                <a:defRPr/>
              </a:pPr>
              <a:t>8</a:t>
            </a:fld>
            <a:endParaRPr lang="en-US"/>
          </a:p>
        </p:txBody>
      </p:sp>
      <p:pic>
        <p:nvPicPr>
          <p:cNvPr id="9" name="Image 8"/>
          <p:cNvPicPr>
            <a:picLocks noChangeAspect="1"/>
          </p:cNvPicPr>
          <p:nvPr/>
        </p:nvPicPr>
        <p:blipFill>
          <a:blip r:embed="rId3"/>
          <a:stretch>
            <a:fillRect/>
          </a:stretch>
        </p:blipFill>
        <p:spPr>
          <a:xfrm>
            <a:off x="1461782" y="4482480"/>
            <a:ext cx="7489142" cy="504056"/>
          </a:xfrm>
          <a:prstGeom prst="rect">
            <a:avLst/>
          </a:prstGeom>
        </p:spPr>
      </p:pic>
      <p:sp>
        <p:nvSpPr>
          <p:cNvPr id="3" name="Espace réservé de la date 2"/>
          <p:cNvSpPr>
            <a:spLocks noGrp="1"/>
          </p:cNvSpPr>
          <p:nvPr>
            <p:ph type="dt" sz="half" idx="10"/>
          </p:nvPr>
        </p:nvSpPr>
        <p:spPr/>
        <p:txBody>
          <a:bodyPr/>
          <a:lstStyle/>
          <a:p>
            <a:pPr>
              <a:defRPr/>
            </a:pPr>
            <a:r>
              <a:rPr lang="fr-FR" smtClean="0"/>
              <a:t>May 28-29, 2013</a:t>
            </a:r>
            <a:endParaRPr lang="en-US"/>
          </a:p>
        </p:txBody>
      </p:sp>
      <p:sp>
        <p:nvSpPr>
          <p:cNvPr id="4" name="Espace réservé du pied de page 3"/>
          <p:cNvSpPr>
            <a:spLocks noGrp="1"/>
          </p:cNvSpPr>
          <p:nvPr>
            <p:ph type="ftr" sz="quarter" idx="11"/>
          </p:nvPr>
        </p:nvSpPr>
        <p:spPr/>
        <p:txBody>
          <a:bodyPr/>
          <a:lstStyle/>
          <a:p>
            <a:pPr>
              <a:defRPr/>
            </a:pPr>
            <a:r>
              <a:rPr lang="fr-FR" smtClean="0"/>
              <a:t>Optical Interferometry and AGNs                R.G. Petrov  (Lagrange Laboratory)</a:t>
            </a:r>
            <a:endParaRPr lang="en-US"/>
          </a:p>
        </p:txBody>
      </p:sp>
      <p:pic>
        <p:nvPicPr>
          <p:cNvPr id="11" name="Espace réservé du contenu 6" descr="spie_Vdiff_1_2.pdf"/>
          <p:cNvPicPr>
            <a:picLocks noChangeAspect="1"/>
          </p:cNvPicPr>
          <p:nvPr/>
        </p:nvPicPr>
        <p:blipFill rotWithShape="1">
          <a:blip r:embed="rId4"/>
          <a:srcRect l="11829" t="9314" r="19865" b="33282"/>
          <a:stretch/>
        </p:blipFill>
        <p:spPr bwMode="auto">
          <a:xfrm>
            <a:off x="-41076" y="1556792"/>
            <a:ext cx="1903040" cy="1839720"/>
          </a:xfrm>
          <a:prstGeom prst="rect">
            <a:avLst/>
          </a:prstGeom>
          <a:noFill/>
          <a:ln w="9525">
            <a:noFill/>
            <a:miter lim="800000"/>
            <a:headEnd/>
            <a:tailEnd/>
          </a:ln>
        </p:spPr>
      </p:pic>
      <p:pic>
        <p:nvPicPr>
          <p:cNvPr id="12" name="Image 11" descr="spie_Vdiff_2_4.pdf"/>
          <p:cNvPicPr>
            <a:picLocks noChangeAspect="1"/>
          </p:cNvPicPr>
          <p:nvPr/>
        </p:nvPicPr>
        <p:blipFill>
          <a:blip r:embed="rId5"/>
          <a:srcRect l="18366" t="11111" r="19804" b="33333"/>
          <a:stretch>
            <a:fillRect/>
          </a:stretch>
        </p:blipFill>
        <p:spPr>
          <a:xfrm>
            <a:off x="1785597" y="1606439"/>
            <a:ext cx="1683862" cy="1740426"/>
          </a:xfrm>
          <a:prstGeom prst="rect">
            <a:avLst/>
          </a:prstGeom>
        </p:spPr>
      </p:pic>
      <p:pic>
        <p:nvPicPr>
          <p:cNvPr id="13" name="Image 12" descr="spie_Vdiff_1_4.pdf"/>
          <p:cNvPicPr>
            <a:picLocks noChangeAspect="1"/>
          </p:cNvPicPr>
          <p:nvPr/>
        </p:nvPicPr>
        <p:blipFill>
          <a:blip r:embed="rId6"/>
          <a:srcRect l="16601" t="10000" r="20131" b="33333"/>
          <a:stretch>
            <a:fillRect/>
          </a:stretch>
        </p:blipFill>
        <p:spPr>
          <a:xfrm>
            <a:off x="3393092" y="1606750"/>
            <a:ext cx="1688635" cy="1739805"/>
          </a:xfrm>
          <a:prstGeom prst="rect">
            <a:avLst/>
          </a:prstGeom>
        </p:spPr>
      </p:pic>
      <p:pic>
        <p:nvPicPr>
          <p:cNvPr id="14" name="Image 13" descr="spie_phase_diff_1_2.pdf"/>
          <p:cNvPicPr>
            <a:picLocks noChangeAspect="1"/>
          </p:cNvPicPr>
          <p:nvPr/>
        </p:nvPicPr>
        <p:blipFill>
          <a:blip r:embed="rId7"/>
          <a:srcRect l="11503" t="11111" r="20915" b="33333"/>
          <a:stretch>
            <a:fillRect/>
          </a:stretch>
        </p:blipFill>
        <p:spPr>
          <a:xfrm>
            <a:off x="6700171" y="1608992"/>
            <a:ext cx="1835103" cy="1735321"/>
          </a:xfrm>
          <a:prstGeom prst="rect">
            <a:avLst/>
          </a:prstGeom>
        </p:spPr>
      </p:pic>
      <p:pic>
        <p:nvPicPr>
          <p:cNvPr id="15" name="Image 14" descr="spie_phase_diff_2_4.pdf"/>
          <p:cNvPicPr>
            <a:picLocks noChangeAspect="1"/>
          </p:cNvPicPr>
          <p:nvPr/>
        </p:nvPicPr>
        <p:blipFill>
          <a:blip r:embed="rId8"/>
          <a:srcRect l="11176" t="10000" r="19804" b="33333"/>
          <a:stretch>
            <a:fillRect/>
          </a:stretch>
        </p:blipFill>
        <p:spPr>
          <a:xfrm>
            <a:off x="5005360" y="1640263"/>
            <a:ext cx="1771178" cy="1672779"/>
          </a:xfrm>
          <a:prstGeom prst="rect">
            <a:avLst/>
          </a:prstGeom>
        </p:spPr>
      </p:pic>
      <p:pic>
        <p:nvPicPr>
          <p:cNvPr id="16" name="Espace réservé du contenu 6" descr="spie_phase_diff_1_4.pdf"/>
          <p:cNvPicPr>
            <a:picLocks noChangeAspect="1"/>
          </p:cNvPicPr>
          <p:nvPr/>
        </p:nvPicPr>
        <p:blipFill>
          <a:blip r:embed="rId9"/>
          <a:srcRect l="9820" t="9314" r="17856" b="33247"/>
          <a:stretch>
            <a:fillRect/>
          </a:stretch>
        </p:blipFill>
        <p:spPr bwMode="auto">
          <a:xfrm>
            <a:off x="8458906" y="1598194"/>
            <a:ext cx="1923112" cy="1756917"/>
          </a:xfrm>
          <a:prstGeom prst="rect">
            <a:avLst/>
          </a:prstGeom>
          <a:noFill/>
          <a:ln w="9525">
            <a:noFill/>
            <a:miter lim="800000"/>
            <a:headEnd/>
            <a:tailEnd/>
          </a:ln>
        </p:spPr>
      </p:pic>
    </p:spTree>
    <p:extLst>
      <p:ext uri="{BB962C8B-B14F-4D97-AF65-F5344CB8AC3E}">
        <p14:creationId xmlns:p14="http://schemas.microsoft.com/office/powerpoint/2010/main" xmlns="" val="392384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42564</TotalTime>
  <Words>1659</Words>
  <Application>Microsoft Macintosh PowerPoint</Application>
  <PresentationFormat>Diapositives 35 mm</PresentationFormat>
  <Paragraphs>365</Paragraphs>
  <Slides>22</Slides>
  <Notes>11</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About the limiting magnitude in optical interferometry and some reseach directions to improve it</vt:lpstr>
      <vt:lpstr>Introduction</vt:lpstr>
      <vt:lpstr>Current « common sense »</vt:lpstr>
      <vt:lpstr>Coherent, incoherent, intermediate</vt:lpstr>
      <vt:lpstr>Blind mode observing and 2DFT processing</vt:lpstr>
      <vt:lpstr>Fringe peak monitoring and piston tracking</vt:lpstr>
      <vt:lpstr>&lt;|2DFT|2&gt; processing</vt:lpstr>
      <vt:lpstr>TF2D measurement of complex coherent flux</vt:lpstr>
      <vt:lpstr>3C273 results</vt:lpstr>
      <vt:lpstr>Résultat MR à K~10 Résolution de la BLR du Quasar 3C273</vt:lpstr>
      <vt:lpstr> performance of &lt;|2DFT|2&gt; processing</vt:lpstr>
      <vt:lpstr>Optimizing spectro-interferometry for 2DFT</vt:lpstr>
      <vt:lpstr>Saving pixels in spectro-interferometry</vt:lpstr>
      <vt:lpstr> performance of &lt;|2DFT|2&gt; processing</vt:lpstr>
      <vt:lpstr>An observing program for high magnitudes</vt:lpstr>
      <vt:lpstr>Hierarchical cophasing</vt:lpstr>
      <vt:lpstr>Dream cophasing</vt:lpstr>
      <vt:lpstr>Dream cophasing</vt:lpstr>
      <vt:lpstr>Dream Cophasing</vt:lpstr>
      <vt:lpstr>Could it work?</vt:lpstr>
      <vt:lpstr>And after ?</vt:lpstr>
      <vt:lpstr>Conclusion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AMBER 1999-2010</dc:title>
  <dc:creator>Romain Petrov</dc:creator>
  <cp:lastModifiedBy>ohp</cp:lastModifiedBy>
  <cp:revision>764</cp:revision>
  <cp:lastPrinted>2013-06-04T07:10:52Z</cp:lastPrinted>
  <dcterms:created xsi:type="dcterms:W3CDTF">2012-07-08T13:13:56Z</dcterms:created>
  <dcterms:modified xsi:type="dcterms:W3CDTF">2013-09-27T14:21:38Z</dcterms:modified>
</cp:coreProperties>
</file>