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Default Extension="png" ContentType="image/png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  <p:sldMasterId id="2147483661" r:id="rId3"/>
    <p:sldMasterId id="2147483650" r:id="rId4"/>
    <p:sldMasterId id="2147483653" r:id="rId5"/>
    <p:sldMasterId id="2147483655" r:id="rId6"/>
    <p:sldMasterId id="2147483657" r:id="rId7"/>
    <p:sldMasterId id="2147483663" r:id="rId8"/>
    <p:sldMasterId id="2147483665" r:id="rId9"/>
  </p:sldMasterIdLst>
  <p:notesMasterIdLst>
    <p:notesMasterId r:id="rId40"/>
  </p:notesMasterIdLst>
  <p:sldIdLst>
    <p:sldId id="257" r:id="rId10"/>
    <p:sldId id="262" r:id="rId11"/>
    <p:sldId id="299" r:id="rId12"/>
    <p:sldId id="263" r:id="rId13"/>
    <p:sldId id="317" r:id="rId14"/>
    <p:sldId id="316" r:id="rId15"/>
    <p:sldId id="266" r:id="rId16"/>
    <p:sldId id="308" r:id="rId17"/>
    <p:sldId id="309" r:id="rId18"/>
    <p:sldId id="301" r:id="rId19"/>
    <p:sldId id="267" r:id="rId20"/>
    <p:sldId id="273" r:id="rId21"/>
    <p:sldId id="275" r:id="rId22"/>
    <p:sldId id="277" r:id="rId23"/>
    <p:sldId id="278" r:id="rId24"/>
    <p:sldId id="279" r:id="rId25"/>
    <p:sldId id="280" r:id="rId26"/>
    <p:sldId id="282" r:id="rId27"/>
    <p:sldId id="302" r:id="rId28"/>
    <p:sldId id="303" r:id="rId29"/>
    <p:sldId id="291" r:id="rId30"/>
    <p:sldId id="304" r:id="rId31"/>
    <p:sldId id="305" r:id="rId32"/>
    <p:sldId id="311" r:id="rId33"/>
    <p:sldId id="297" r:id="rId34"/>
    <p:sldId id="312" r:id="rId35"/>
    <p:sldId id="314" r:id="rId36"/>
    <p:sldId id="315" r:id="rId37"/>
    <p:sldId id="313" r:id="rId38"/>
    <p:sldId id="261" r:id="rId39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46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2F3361F-759A-46FC-963A-BA01402BB652}" type="datetimeFigureOut">
              <a:rPr lang="nl-NL"/>
              <a:pPr>
                <a:defRPr/>
              </a:pPr>
              <a:t>25-9-2013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505087E-A6F1-4716-B27A-9EF94C4D562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05087E-A6F1-4716-B27A-9EF94C4D5628}" type="slidenum">
              <a:rPr lang="nl-NL" smtClean="0"/>
              <a:pPr>
                <a:defRPr/>
              </a:pPr>
              <a:t>11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1656000" y="1368000"/>
            <a:ext cx="6120000" cy="1188000"/>
          </a:xfr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8"/>
          <p:cNvSpPr>
            <a:spLocks noGrp="1"/>
          </p:cNvSpPr>
          <p:nvPr>
            <p:ph type="dt" sz="half" idx="10"/>
          </p:nvPr>
        </p:nvSpPr>
        <p:spPr bwMode="white">
          <a:xfrm>
            <a:off x="1655763" y="8191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1E4758-D52B-4795-8934-7D8594B5C5BE}" type="datetime1">
              <a:rPr lang="en-US"/>
              <a:pPr>
                <a:defRPr/>
              </a:pPr>
              <a:t>9/25/2013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5" descr="v3__bac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 userDrawn="1"/>
        </p:nvSpPr>
        <p:spPr bwMode="white">
          <a:xfrm>
            <a:off x="1547813" y="2193925"/>
            <a:ext cx="1944687" cy="1936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  <a:cs typeface="Arial" pitchFamily="34" charset="0"/>
              </a:rPr>
              <a:t>VSL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PO Box 654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2600 AR Delft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The Netherlands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GB" sz="1400" dirty="0">
              <a:solidFill>
                <a:schemeClr val="bg1"/>
              </a:solidFill>
              <a:cs typeface="Arial" pitchFamily="34" charset="0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T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F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E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white">
          <a:xfrm>
            <a:off x="1763713" y="3257550"/>
            <a:ext cx="1944687" cy="1049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+31 15 269 15 00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+31 15 261 29 71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info@vsl.nl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www.vsl.nl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1656000" y="1368000"/>
            <a:ext cx="6120000" cy="1188000"/>
          </a:xfr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8"/>
          <p:cNvSpPr>
            <a:spLocks noGrp="1"/>
          </p:cNvSpPr>
          <p:nvPr>
            <p:ph type="dt" sz="half" idx="10"/>
          </p:nvPr>
        </p:nvSpPr>
        <p:spPr bwMode="white">
          <a:xfrm>
            <a:off x="1655763" y="8191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B329CE-E76D-4E74-919B-4348F6C9531D}" type="datetime1">
              <a:rPr lang="en-US"/>
              <a:pPr>
                <a:defRPr/>
              </a:pPr>
              <a:t>9/25/2013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1656000" y="1368000"/>
            <a:ext cx="6120000" cy="1188000"/>
          </a:xfr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datum 8"/>
          <p:cNvSpPr>
            <a:spLocks noGrp="1"/>
          </p:cNvSpPr>
          <p:nvPr>
            <p:ph type="dt" sz="half" idx="10"/>
          </p:nvPr>
        </p:nvSpPr>
        <p:spPr bwMode="white">
          <a:xfrm>
            <a:off x="1655763" y="8191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F1F26ED-C4AC-49C7-8615-1FDF04F7EC5E}" type="datetime1">
              <a:rPr lang="en-US"/>
              <a:pPr>
                <a:defRPr/>
              </a:pPr>
              <a:t>9/25/2013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blauw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white">
          <a:xfrm>
            <a:off x="1656000" y="72000"/>
            <a:ext cx="7020000" cy="1080000"/>
          </a:xfrm>
        </p:spPr>
        <p:txBody>
          <a:bodyPr lIns="0" tIns="0" rIns="0" bIns="0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 bwMode="white">
          <a:xfrm>
            <a:off x="1656000" y="1764000"/>
            <a:ext cx="7020000" cy="4320000"/>
          </a:xfrm>
        </p:spPr>
        <p:txBody>
          <a:bodyPr lIns="0" tIns="0" rIns="0">
            <a:normAutofit/>
          </a:bodyPr>
          <a:lstStyle>
            <a:lvl1pPr>
              <a:buClr>
                <a:schemeClr val="bg1"/>
              </a:buClr>
              <a:buFont typeface="Arial" pitchFamily="34" charset="0"/>
              <a:buChar char="-"/>
              <a:defRPr sz="2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bg1"/>
              </a:buClr>
              <a:buFont typeface="Arial" pitchFamily="34" charset="0"/>
              <a:buChar char="-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bg1"/>
              </a:buClr>
              <a:buFont typeface="Arial" pitchFamily="34" charset="0"/>
              <a:buChar char="-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bg1"/>
              </a:buClr>
              <a:buFont typeface="Arial" pitchFamily="34" charset="0"/>
              <a:buChar char="-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bg1"/>
              </a:buClr>
              <a:buFont typeface="Arial" pitchFamily="34" charset="0"/>
              <a:buChar char="-"/>
              <a:defRPr sz="2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10"/>
          <p:cNvSpPr>
            <a:spLocks noGrp="1"/>
          </p:cNvSpPr>
          <p:nvPr>
            <p:ph type="sldNum" sz="quarter" idx="10"/>
          </p:nvPr>
        </p:nvSpPr>
        <p:spPr>
          <a:xfrm>
            <a:off x="1655763" y="6408738"/>
            <a:ext cx="1439862" cy="215900"/>
          </a:xfrm>
        </p:spPr>
        <p:txBody>
          <a:bodyPr lIns="0" tIns="0" rIns="0" bIns="0"/>
          <a:lstStyle>
            <a:lvl1pPr algn="l">
              <a:defRPr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P </a:t>
            </a:r>
            <a:fld id="{EC11B025-983C-4CCD-B8B8-48DF4B2E1C8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voettekst 11"/>
          <p:cNvSpPr>
            <a:spLocks noGrp="1"/>
          </p:cNvSpPr>
          <p:nvPr>
            <p:ph type="ftr" sz="quarter" idx="11"/>
          </p:nvPr>
        </p:nvSpPr>
        <p:spPr>
          <a:xfrm>
            <a:off x="1655763" y="6227763"/>
            <a:ext cx="7019925" cy="180975"/>
          </a:xfrm>
        </p:spPr>
        <p:txBody>
          <a:bodyPr lIns="0" tIns="0" rIns="0" bIns="0"/>
          <a:lstStyle>
            <a:lvl1pPr algn="l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G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grijsmaster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56000" y="72000"/>
            <a:ext cx="7020000" cy="1080000"/>
          </a:xfrm>
        </p:spPr>
        <p:txBody>
          <a:bodyPr lIns="0" tIns="0" rIns="0" bIns="0"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56000" y="1764000"/>
            <a:ext cx="7020000" cy="4320000"/>
          </a:xfrm>
        </p:spPr>
        <p:txBody>
          <a:bodyPr lIns="0" tIns="0" rIns="0">
            <a:normAutofit/>
          </a:bodyPr>
          <a:lstStyle>
            <a:lvl1pPr>
              <a:buClr>
                <a:schemeClr val="tx1"/>
              </a:buClr>
              <a:buFont typeface="Arial" pitchFamily="34" charset="0"/>
              <a:buChar char="-"/>
              <a:defRPr sz="2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buFont typeface="Arial" pitchFamily="34" charset="0"/>
              <a:buChar char="-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ianummer 10"/>
          <p:cNvSpPr>
            <a:spLocks noGrp="1"/>
          </p:cNvSpPr>
          <p:nvPr>
            <p:ph type="sldNum" sz="quarter" idx="10"/>
          </p:nvPr>
        </p:nvSpPr>
        <p:spPr>
          <a:xfrm>
            <a:off x="1655763" y="6408738"/>
            <a:ext cx="1439862" cy="215900"/>
          </a:xfrm>
        </p:spPr>
        <p:txBody>
          <a:bodyPr lIns="0" tIns="0" rIns="0" bIns="0"/>
          <a:lstStyle>
            <a:lvl1pPr algn="l">
              <a:defRPr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nl-NL"/>
              <a:t>P </a:t>
            </a:r>
            <a:fld id="{1BB271B0-55F1-4ADD-AE4E-C45E67534F1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  <p:sp>
        <p:nvSpPr>
          <p:cNvPr id="6" name="Tijdelijke aanduiding voor voettekst 11"/>
          <p:cNvSpPr>
            <a:spLocks noGrp="1"/>
          </p:cNvSpPr>
          <p:nvPr>
            <p:ph type="ftr" sz="quarter" idx="11"/>
          </p:nvPr>
        </p:nvSpPr>
        <p:spPr>
          <a:xfrm>
            <a:off x="1655763" y="6227763"/>
            <a:ext cx="7019925" cy="180975"/>
          </a:xfrm>
        </p:spPr>
        <p:txBody>
          <a:bodyPr lIns="0" tIns="0" rIns="0" bIns="0"/>
          <a:lstStyle>
            <a:lvl1pPr algn="l">
              <a:defRPr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Voorbeeld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6" descr="wit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v1__bac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 userDrawn="1"/>
        </p:nvSpPr>
        <p:spPr bwMode="white">
          <a:xfrm>
            <a:off x="1547813" y="2193925"/>
            <a:ext cx="1944687" cy="1936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  <a:cs typeface="Arial" pitchFamily="34" charset="0"/>
              </a:rPr>
              <a:t>VSL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PO Box 654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2600 AR Delft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The Netherlands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GB" sz="1400" dirty="0">
              <a:solidFill>
                <a:schemeClr val="bg1"/>
              </a:solidFill>
              <a:cs typeface="Arial" pitchFamily="34" charset="0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T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F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E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white">
          <a:xfrm>
            <a:off x="1763713" y="3257550"/>
            <a:ext cx="1944687" cy="1049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+31 15 269 15 00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+31 15 261 29 71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info@vsl.nl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www.vsl.nl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5" descr="v2__bac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 userDrawn="1"/>
        </p:nvSpPr>
        <p:spPr bwMode="white">
          <a:xfrm>
            <a:off x="1547813" y="2193925"/>
            <a:ext cx="1944687" cy="1936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b="1" dirty="0">
                <a:solidFill>
                  <a:schemeClr val="bg1"/>
                </a:solidFill>
                <a:cs typeface="Arial" pitchFamily="34" charset="0"/>
              </a:rPr>
              <a:t>VSL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PO Box 654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2600 AR Delft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The Netherlands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GB" sz="1400" dirty="0">
              <a:solidFill>
                <a:schemeClr val="bg1"/>
              </a:solidFill>
              <a:cs typeface="Arial" pitchFamily="34" charset="0"/>
            </a:endParaRP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T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F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E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I</a:t>
            </a:r>
            <a:endParaRPr 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 userDrawn="1"/>
        </p:nvSpPr>
        <p:spPr bwMode="white">
          <a:xfrm>
            <a:off x="1763713" y="3257550"/>
            <a:ext cx="1944687" cy="1049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+31 15 269 15 00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+31 15 261 29 71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info@vsl.nl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chemeClr val="bg1"/>
                </a:solidFill>
                <a:cs typeface="Arial" pitchFamily="34" charset="0"/>
              </a:rPr>
              <a:t>www.vsl.nl</a:t>
            </a:r>
          </a:p>
          <a:p>
            <a:pPr fontAlgn="auto">
              <a:lnSpc>
                <a:spcPct val="50000"/>
              </a:lnSpc>
              <a:spcBef>
                <a:spcPct val="5000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7" descr="v1_ti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jdelijke aanduiding voor titel 1"/>
          <p:cNvSpPr>
            <a:spLocks noGrp="1"/>
          </p:cNvSpPr>
          <p:nvPr>
            <p:ph type="title"/>
          </p:nvPr>
        </p:nvSpPr>
        <p:spPr bwMode="white">
          <a:xfrm>
            <a:off x="1655763" y="1368425"/>
            <a:ext cx="61198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3" descr="v2_ti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white">
          <a:xfrm>
            <a:off x="1655763" y="1368425"/>
            <a:ext cx="61198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4" descr="v3_titl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ijdelijke aanduiding voor titel 1"/>
          <p:cNvSpPr>
            <a:spLocks noGrp="1"/>
          </p:cNvSpPr>
          <p:nvPr>
            <p:ph type="title"/>
          </p:nvPr>
        </p:nvSpPr>
        <p:spPr bwMode="white">
          <a:xfrm>
            <a:off x="1655763" y="1368425"/>
            <a:ext cx="61198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6" descr="blau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410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931F220-C287-41FD-AF30-4534FD7A43BA}" type="datetime1">
              <a:rPr lang="en-US"/>
              <a:pPr>
                <a:defRPr/>
              </a:pPr>
              <a:t>9/25/2013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A77BB57-BAD4-470B-BB2B-8C92322CFA8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6" descr="grijsmaster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5124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57E1DA-A929-44AB-9F2C-0761E46257E5}" type="datetime1">
              <a:rPr lang="en-US"/>
              <a:pPr>
                <a:defRPr/>
              </a:pPr>
              <a:t>9/25/2013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0BA4932-C39C-46EC-AB6D-A64F0C71AB8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5" r:id="rId2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6" descr="w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614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CD9477-B35D-482F-878A-2C6E16CB784D}" type="datetime1">
              <a:rPr lang="en-US"/>
              <a:pPr>
                <a:defRPr/>
              </a:pPr>
              <a:t>9/25/2013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6DC5BB2-F1FF-4AB3-AFD2-63A148654A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6" descr="v1__b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717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10CB5B-F591-4B48-80AE-2DA3821B60BA}" type="datetime1">
              <a:rPr lang="en-US"/>
              <a:pPr>
                <a:defRPr/>
              </a:pPr>
              <a:t>9/25/2013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48CC5CD3-3C12-48E3-BA03-7485CE3F96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7" descr="v2__b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8196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C2AD31-B1B1-44B2-8D5A-3BEEBCFC55BE}" type="datetime1">
              <a:rPr lang="en-US"/>
              <a:pPr>
                <a:defRPr/>
              </a:pPr>
              <a:t>9/25/2013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6F3D8D7-6076-4974-AEDB-93241331FB9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fbeelding 7" descr="v3__b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stijl te bewerken</a:t>
            </a:r>
          </a:p>
        </p:txBody>
      </p:sp>
      <p:sp>
        <p:nvSpPr>
          <p:cNvPr id="922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BCFA7B-314A-4684-8DFC-7AADD3D27144}" type="datetime1">
              <a:rPr lang="en-US"/>
              <a:pPr>
                <a:defRPr/>
              </a:pPr>
              <a:t>9/25/2013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5C271A20-55AE-4B65-B78E-D301D3FEF08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61.pn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iki/Bestand:Swinden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9.bin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11" Type="http://schemas.openxmlformats.org/officeDocument/2006/relationships/image" Target="../media/image34.wmf"/><Relationship Id="rId5" Type="http://schemas.openxmlformats.org/officeDocument/2006/relationships/image" Target="../media/image30.wmf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29.wmf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ctrTitle"/>
          </p:nvPr>
        </p:nvSpPr>
        <p:spPr bwMode="auto">
          <a:xfrm>
            <a:off x="546100" y="1453261"/>
            <a:ext cx="9512300" cy="1187450"/>
          </a:xfrm>
        </p:spPr>
        <p:txBody>
          <a:bodyPr>
            <a:no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Spectrally resolved frequency comb </a:t>
            </a:r>
            <a:r>
              <a:rPr lang="en-US" sz="2600" dirty="0" err="1" smtClean="0">
                <a:solidFill>
                  <a:srgbClr val="FFFF00"/>
                </a:solidFill>
              </a:rPr>
              <a:t>interferometry</a:t>
            </a:r>
            <a:r>
              <a:rPr lang="en-US" sz="2600" dirty="0" smtClean="0">
                <a:solidFill>
                  <a:srgbClr val="FFFF00"/>
                </a:solidFill>
              </a:rPr>
              <a:t/>
            </a:r>
            <a:br>
              <a:rPr lang="en-US" sz="2600" dirty="0" smtClean="0">
                <a:solidFill>
                  <a:srgbClr val="FFFF00"/>
                </a:solidFill>
              </a:rPr>
            </a:br>
            <a:r>
              <a:rPr lang="en-US" sz="2600" dirty="0" smtClean="0">
                <a:solidFill>
                  <a:srgbClr val="FFFF00"/>
                </a:solidFill>
              </a:rPr>
              <a:t/>
            </a:r>
            <a:br>
              <a:rPr lang="en-US" sz="2600" dirty="0" smtClean="0">
                <a:solidFill>
                  <a:srgbClr val="FFFF00"/>
                </a:solidFill>
              </a:rPr>
            </a:br>
            <a:r>
              <a:rPr lang="en-US" sz="2600" dirty="0" smtClean="0">
                <a:solidFill>
                  <a:srgbClr val="FFFF00"/>
                </a:solidFill>
              </a:rPr>
              <a:t/>
            </a:r>
            <a:br>
              <a:rPr lang="en-US" sz="2600" dirty="0" smtClean="0">
                <a:solidFill>
                  <a:srgbClr val="FFFF00"/>
                </a:solidFill>
              </a:rPr>
            </a:br>
            <a:endParaRPr lang="en-US" sz="2600" dirty="0" smtClean="0">
              <a:solidFill>
                <a:srgbClr val="FFFF00"/>
              </a:solidFill>
            </a:endParaRPr>
          </a:p>
        </p:txBody>
      </p:sp>
      <p:pic>
        <p:nvPicPr>
          <p:cNvPr id="4" name="Picture 8" descr="EURAMET-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3525" y="0"/>
            <a:ext cx="1260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9640" y="2249454"/>
            <a:ext cx="246734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Steven van den Berg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62100" y="5942568"/>
            <a:ext cx="7226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International Colloquium </a:t>
            </a:r>
            <a:r>
              <a:rPr lang="en-US" sz="2000" b="1" dirty="0" err="1" smtClean="0"/>
              <a:t>Observatoire</a:t>
            </a:r>
            <a:r>
              <a:rPr lang="en-US" sz="2000" b="1" dirty="0" smtClean="0"/>
              <a:t> de Haute Provence </a:t>
            </a:r>
          </a:p>
          <a:p>
            <a:r>
              <a:rPr lang="en-US" b="1" dirty="0" smtClean="0"/>
              <a:t>23-27 September 2013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Application to distance measurement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549400"/>
            <a:ext cx="8801100" cy="4525963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Proposed/demonstrated schemes: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Comb as a high frequency modulator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Minoshima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Distance measurement from 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cross-correlation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scheme (Ye, Cui et al)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Spectral/dispersive 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Yoo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/Kim, Cui et al)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Heterodyne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with slightly detuned combs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Coddington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lvl="1"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talk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Distance measurement based on cross correlation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Distance measurement based on spectral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Homodyne </a:t>
            </a:r>
            <a:r>
              <a:rPr lang="en-US" sz="2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with a mode-resolved frequency comb</a:t>
            </a:r>
          </a:p>
          <a:p>
            <a:pPr lvl="1"/>
            <a:endParaRPr lang="en-US" sz="2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lvl="2"/>
            <a:endParaRPr lang="en-US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Voorbeeld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 idx="1"/>
          </p:nvPr>
        </p:nvSpPr>
        <p:spPr>
          <a:xfrm>
            <a:off x="1" y="1468184"/>
            <a:ext cx="4163378" cy="4006850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Cross-correlation between pulses for path length difference equal to multiple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interpulse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-distance.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Apply model pulse propagation in air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Compare to helium-neon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laserinterferometer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pitchFamily="34" charset="0"/>
              <a:buNone/>
            </a:pPr>
            <a:endParaRPr lang="en-US" sz="2000" dirty="0" smtClean="0"/>
          </a:p>
          <a:p>
            <a:pPr marL="0" indent="0" eaLnBrk="1" hangingPunct="1"/>
            <a:endParaRPr lang="en-US" dirty="0" smtClean="0"/>
          </a:p>
        </p:txBody>
      </p:sp>
      <p:sp>
        <p:nvSpPr>
          <p:cNvPr id="5" name="Title 4"/>
          <p:cNvSpPr txBox="1">
            <a:spLocks/>
          </p:cNvSpPr>
          <p:nvPr/>
        </p:nvSpPr>
        <p:spPr bwMode="auto">
          <a:xfrm>
            <a:off x="1532254" y="224028"/>
            <a:ext cx="7611745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ts val="4000"/>
              </a:lnSpc>
              <a:defRPr/>
            </a:pPr>
            <a:r>
              <a:rPr lang="en-US" sz="2400" b="1" kern="0" dirty="0" smtClean="0">
                <a:ea typeface="+mj-ea"/>
                <a:cs typeface="Arial" pitchFamily="34" charset="0"/>
              </a:rPr>
              <a:t>Distance measurement based on cross-correlation</a:t>
            </a:r>
            <a:endParaRPr lang="en-US" sz="2400" b="1" kern="0" dirty="0">
              <a:ea typeface="+mj-ea"/>
              <a:cs typeface="Arial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165600" y="762000"/>
            <a:ext cx="5143500" cy="4368800"/>
            <a:chOff x="4032527" y="2000240"/>
            <a:chExt cx="5111473" cy="3890971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032527" y="2000240"/>
              <a:ext cx="5111473" cy="3890971"/>
              <a:chOff x="4032527" y="2000240"/>
              <a:chExt cx="5111473" cy="3890971"/>
            </a:xfrm>
          </p:grpSpPr>
          <p:pic>
            <p:nvPicPr>
              <p:cNvPr id="15368" name="Picture 4" descr="skelekon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32527" y="2000240"/>
                <a:ext cx="5111473" cy="3890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715186" y="5429247"/>
                <a:ext cx="285735" cy="2857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5367" name="TextBox 9"/>
            <p:cNvSpPr txBox="1">
              <a:spLocks noChangeArrowheads="1"/>
            </p:cNvSpPr>
            <p:nvPr/>
          </p:nvSpPr>
          <p:spPr bwMode="auto">
            <a:xfrm>
              <a:off x="4143372" y="2000240"/>
              <a:ext cx="2220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/>
                <a:t>1</a:t>
              </a:r>
              <a:r>
                <a:rPr lang="en-US" sz="1400" baseline="30000"/>
                <a:t>st</a:t>
              </a:r>
              <a:r>
                <a:rPr lang="en-US" sz="1400"/>
                <a:t> or 2</a:t>
              </a:r>
              <a:r>
                <a:rPr lang="en-US" sz="1400" baseline="30000"/>
                <a:t>nd</a:t>
              </a:r>
              <a:r>
                <a:rPr lang="en-US" sz="1400"/>
                <a:t> order correlation</a:t>
              </a:r>
            </a:p>
          </p:txBody>
        </p:sp>
      </p:grpSp>
      <p:pic>
        <p:nvPicPr>
          <p:cNvPr id="10" name="Content Placeholder 6" descr="errorplot_2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751" y="4165600"/>
            <a:ext cx="4905249" cy="19849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440680" y="5471082"/>
            <a:ext cx="3703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Agreement up to 50 m within 1 </a:t>
            </a:r>
            <a:r>
              <a:rPr lang="en-US" sz="1600" b="1" dirty="0" smtClean="0">
                <a:latin typeface="Symbol" pitchFamily="18" charset="2"/>
              </a:rPr>
              <a:t>m</a:t>
            </a:r>
            <a:r>
              <a:rPr lang="en-US" sz="1600" b="1" dirty="0" smtClean="0"/>
              <a:t>m</a:t>
            </a:r>
            <a:endParaRPr lang="en-US" b="1" dirty="0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1426465" y="6243120"/>
            <a:ext cx="439013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1200" b="1" dirty="0">
                <a:ea typeface="SimSun" pitchFamily="2" charset="-122"/>
              </a:rPr>
              <a:t>M. Cui, M.G. Zeitouny, N. Bhattacharya, S.A. van den </a:t>
            </a:r>
            <a:r>
              <a:rPr lang="en-US" altLang="zh-CN" sz="1200" b="1" dirty="0" smtClean="0">
                <a:ea typeface="SimSun" pitchFamily="2" charset="-122"/>
              </a:rPr>
              <a:t>Berg</a:t>
            </a:r>
            <a:r>
              <a:rPr lang="en-US" altLang="zh-CN" sz="1200" b="1" dirty="0">
                <a:ea typeface="SimSun" pitchFamily="2" charset="-122"/>
              </a:rPr>
              <a:t>, H.P. Urbach and J.J.M. </a:t>
            </a:r>
            <a:r>
              <a:rPr lang="en-US" altLang="zh-CN" sz="1200" b="1" dirty="0" err="1" smtClean="0">
                <a:ea typeface="SimSun" pitchFamily="2" charset="-122"/>
              </a:rPr>
              <a:t>Braat</a:t>
            </a:r>
            <a:r>
              <a:rPr lang="en-US" altLang="zh-CN" sz="1200" b="1" dirty="0" smtClean="0">
                <a:ea typeface="SimSun" pitchFamily="2" charset="-122"/>
              </a:rPr>
              <a:t>, </a:t>
            </a:r>
            <a:r>
              <a:rPr lang="en-US" altLang="zh-CN" sz="1200" b="1" dirty="0">
                <a:ea typeface="SimSun" pitchFamily="2" charset="-122"/>
              </a:rPr>
              <a:t>Opt. </a:t>
            </a:r>
            <a:r>
              <a:rPr lang="en-US" altLang="zh-CN" sz="1200" b="1" dirty="0" err="1">
                <a:ea typeface="SimSun" pitchFamily="2" charset="-122"/>
              </a:rPr>
              <a:t>Lett</a:t>
            </a:r>
            <a:r>
              <a:rPr lang="en-US" altLang="zh-CN" sz="1200" b="1" dirty="0">
                <a:ea typeface="SimSun" pitchFamily="2" charset="-122"/>
              </a:rPr>
              <a:t>. 34, No.13 (2009) </a:t>
            </a:r>
          </a:p>
        </p:txBody>
      </p:sp>
      <p:pic>
        <p:nvPicPr>
          <p:cNvPr id="13" name="Picture 6" descr="TUDelft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2280" y="5877272"/>
            <a:ext cx="1800225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438275" y="287338"/>
            <a:ext cx="655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 smtClean="0"/>
              <a:t>Distance measurement based on spectral </a:t>
            </a:r>
            <a:r>
              <a:rPr lang="en-US" sz="2400" b="1" dirty="0" err="1"/>
              <a:t>interferometry</a:t>
            </a:r>
            <a:endParaRPr lang="en-US" sz="2400" b="1" dirty="0"/>
          </a:p>
        </p:txBody>
      </p:sp>
      <p:pic>
        <p:nvPicPr>
          <p:cNvPr id="6" name="Picture 5" descr="Illustratie FOM IPP MFCL f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000" y="1142008"/>
            <a:ext cx="4843733" cy="4330240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5214937" y="1504950"/>
            <a:ext cx="3929063" cy="4006850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Distance determined from unwrapped phase of spectral interference pattern</a:t>
            </a:r>
          </a:p>
          <a:p>
            <a:pPr lvl="1" eaLnBrk="1" hangingPunct="1">
              <a:buFont typeface="Arial" pitchFamily="34" charset="0"/>
              <a:buNone/>
            </a:pPr>
            <a:endParaRPr lang="en-US" sz="2000" dirty="0" smtClean="0"/>
          </a:p>
          <a:p>
            <a:pPr marL="0" indent="0" eaLnBrk="1" hangingPunct="1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498600" y="6192103"/>
            <a:ext cx="49911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b="1" dirty="0" smtClean="0"/>
              <a:t>M. Cui, M.G. Zeitouny, N. Bhattacharya, S.A. van den Berg and H.P. Urbach, Optics Express, Vol. 19 Issue 7, pp. 6549-6562 (2011).</a:t>
            </a:r>
          </a:p>
        </p:txBody>
      </p:sp>
      <p:graphicFrame>
        <p:nvGraphicFramePr>
          <p:cNvPr id="64513" name="Object 1"/>
          <p:cNvGraphicFramePr>
            <a:graphicFrameLocks noChangeAspect="1"/>
          </p:cNvGraphicFramePr>
          <p:nvPr/>
        </p:nvGraphicFramePr>
        <p:xfrm>
          <a:off x="5235575" y="2586038"/>
          <a:ext cx="3908425" cy="531812"/>
        </p:xfrm>
        <a:graphic>
          <a:graphicData uri="http://schemas.openxmlformats.org/presentationml/2006/ole">
            <p:oleObj spid="_x0000_s64513" name="Equation" r:id="rId4" imgW="2438280" imgH="330120" progId="">
              <p:embed/>
            </p:oleObj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4241800" y="3695700"/>
            <a:ext cx="4616481" cy="1845457"/>
            <a:chOff x="4000496" y="3571876"/>
            <a:chExt cx="4857785" cy="1893081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r="54291" b="75807"/>
            <a:stretch>
              <a:fillRect/>
            </a:stretch>
          </p:blipFill>
          <p:spPr bwMode="auto">
            <a:xfrm>
              <a:off x="4000496" y="3643314"/>
              <a:ext cx="2428892" cy="182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48387" r="54291" b="25806"/>
            <a:stretch>
              <a:fillRect/>
            </a:stretch>
          </p:blipFill>
          <p:spPr bwMode="auto">
            <a:xfrm>
              <a:off x="6572265" y="3571876"/>
              <a:ext cx="2286016" cy="1828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286248" y="3714752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80 </a:t>
              </a:r>
              <a:r>
                <a:rPr lang="en-US" sz="1600" dirty="0" smtClean="0">
                  <a:latin typeface="Symbol" pitchFamily="18" charset="2"/>
                </a:rPr>
                <a:t>m</a:t>
              </a:r>
              <a:r>
                <a:rPr lang="en-US" sz="1600" dirty="0" smtClean="0"/>
                <a:t>m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29454" y="3714752"/>
              <a:ext cx="8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320 </a:t>
              </a:r>
              <a:r>
                <a:rPr lang="en-US" sz="1600" dirty="0" smtClean="0">
                  <a:latin typeface="Symbol" pitchFamily="18" charset="2"/>
                </a:rPr>
                <a:t>m</a:t>
              </a:r>
              <a:r>
                <a:rPr lang="en-US" sz="1600" dirty="0" smtClean="0"/>
                <a:t>m</a:t>
              </a:r>
              <a:endParaRPr lang="en-US" sz="1600" dirty="0"/>
            </a:p>
          </p:txBody>
        </p:sp>
      </p:grpSp>
      <p:pic>
        <p:nvPicPr>
          <p:cNvPr id="22" name="Picture 6" descr="TUDelftLog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43775" y="5786438"/>
            <a:ext cx="1800225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556816" y="5643984"/>
            <a:ext cx="82569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Agreement  at 50 m distance within </a:t>
            </a:r>
            <a:r>
              <a:rPr lang="en-US" b="1" dirty="0">
                <a:cs typeface="Arial" pitchFamily="34" charset="0"/>
              </a:rPr>
              <a:t>1 </a:t>
            </a:r>
            <a:r>
              <a:rPr lang="en-US" b="1" dirty="0">
                <a:latin typeface="Symbol" pitchFamily="18" charset="2"/>
                <a:cs typeface="Arial" pitchFamily="34" charset="0"/>
              </a:rPr>
              <a:t>m</a:t>
            </a:r>
            <a:r>
              <a:rPr lang="en-US" b="1" dirty="0">
                <a:cs typeface="Arial" pitchFamily="34" charset="0"/>
              </a:rPr>
              <a:t>m, uncertainty 1 </a:t>
            </a:r>
            <a:r>
              <a:rPr lang="en-US" b="1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en-US" b="1" dirty="0" smtClean="0">
                <a:cs typeface="Arial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1"/>
          <p:cNvSpPr>
            <a:spLocks noGrp="1"/>
          </p:cNvSpPr>
          <p:nvPr>
            <p:ph idx="1"/>
          </p:nvPr>
        </p:nvSpPr>
        <p:spPr>
          <a:xfrm>
            <a:off x="215900" y="1485032"/>
            <a:ext cx="8750300" cy="4572868"/>
          </a:xfrm>
        </p:spPr>
        <p:txBody>
          <a:bodyPr/>
          <a:lstStyle/>
          <a:p>
            <a:pPr lvl="1" eaLnBrk="1" hangingPunct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Very good results with spectral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but with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some limitations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Applicable to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restricted range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because of limited resolution of the spectrometer</a:t>
            </a:r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Calibration of wavelength scale needed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by using known displacement</a:t>
            </a:r>
          </a:p>
          <a:p>
            <a:pPr lvl="1" eaLnBrk="1" hangingPunct="1">
              <a:buFont typeface="Arial" pitchFamily="34" charset="0"/>
              <a:buChar char="•"/>
            </a:pPr>
            <a:endParaRPr lang="en-US" sz="2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Ultimate goal: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ability to resolve (and identify) individual comb modes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Allows for measurement of an 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arbitrary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distance, not only close to multiples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No indirect calibration needed using known displacement</a:t>
            </a: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Not only spectral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but also homodyne multi-wavelength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possible.</a:t>
            </a:r>
          </a:p>
          <a:p>
            <a:pPr lvl="1" eaLnBrk="1" hangingPunct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2355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0B8F47A-DA20-4355-91BE-C202455249B5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2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054100" y="628005"/>
            <a:ext cx="7848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Distance measurement based on spectral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interferometry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itle 3"/>
          <p:cNvSpPr>
            <a:spLocks noGrp="1"/>
          </p:cNvSpPr>
          <p:nvPr>
            <p:ph type="title"/>
          </p:nvPr>
        </p:nvSpPr>
        <p:spPr>
          <a:xfrm>
            <a:off x="1079500" y="261938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Unwrapping the comb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			</a:t>
            </a:r>
          </a:p>
        </p:txBody>
      </p:sp>
      <p:sp>
        <p:nvSpPr>
          <p:cNvPr id="2355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0B8F47A-DA20-4355-91BE-C202455249B5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62000" y="1752600"/>
            <a:ext cx="7620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20000"/>
              </a:spcBef>
              <a:buFont typeface="Arial" pitchFamily="34" charset="0"/>
              <a:buChar char="•"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762000" y="1511300"/>
            <a:ext cx="7620000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808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5088" y="4030372"/>
            <a:ext cx="2894012" cy="282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1541536"/>
            <a:ext cx="4622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 smtClean="0"/>
              <a:t>Virtually imaged phase array (VIPA)  to create fine angular dispersion (vertical plane)</a:t>
            </a:r>
          </a:p>
          <a:p>
            <a:pPr lvl="0" indent="-457200" defTabSz="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 smtClean="0">
                <a:cs typeface="Arial" pitchFamily="34" charset="0"/>
              </a:rPr>
              <a:t>Grating for rough angular dispersion 	(horizontal plane)</a:t>
            </a:r>
          </a:p>
          <a:p>
            <a:pPr lvl="0" indent="-457200" defTabSz="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 smtClean="0">
                <a:cs typeface="Arial" pitchFamily="34" charset="0"/>
              </a:rPr>
              <a:t>Imaging on CCD camera</a:t>
            </a:r>
          </a:p>
          <a:p>
            <a:pPr lvl="0" indent="-457200" defTabSz="4572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kern="0" dirty="0" smtClean="0">
                <a:cs typeface="Arial" pitchFamily="34" charset="0"/>
              </a:rPr>
              <a:t>Stitching of vertical lines to get full 	</a:t>
            </a:r>
          </a:p>
          <a:p>
            <a:pPr lvl="0" indent="-457200" defTabSz="457200">
              <a:spcBef>
                <a:spcPct val="20000"/>
              </a:spcBef>
              <a:defRPr/>
            </a:pPr>
            <a:r>
              <a:rPr lang="en-US" kern="0" dirty="0" smtClean="0">
                <a:cs typeface="Arial" pitchFamily="34" charset="0"/>
              </a:rPr>
              <a:t>	frequency scale</a:t>
            </a:r>
          </a:p>
          <a:p>
            <a:pPr lvl="0" indent="-457200" defTabSz="4572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kern="0" dirty="0" smtClean="0">
              <a:cs typeface="Arial" pitchFamily="34" charset="0"/>
            </a:endParaRPr>
          </a:p>
        </p:txBody>
      </p:sp>
      <p:pic>
        <p:nvPicPr>
          <p:cNvPr id="13" name="Picture 12" descr="VIPA setup TU del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3204" y="1379488"/>
            <a:ext cx="4698578" cy="3168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1" name="Content Placeholder 10" descr="full scale reference pi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5792688" cy="4344516"/>
          </a:xfrm>
        </p:spPr>
      </p:pic>
      <p:sp>
        <p:nvSpPr>
          <p:cNvPr id="12" name="TextBox 11"/>
          <p:cNvSpPr txBox="1"/>
          <p:nvPr/>
        </p:nvSpPr>
        <p:spPr>
          <a:xfrm>
            <a:off x="6464300" y="1548780"/>
            <a:ext cx="24154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Comb lines separated to individual dots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Repetition rate: 1 GHz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808-828 nm dispersed in about 9000 unique dots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VIPA FSR: 50 GHz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079500" y="261938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Unwrapping the comb	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reference picture cropped larger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-1171330"/>
            <a:ext cx="9324528" cy="9191742"/>
          </a:xfrm>
        </p:spPr>
      </p:pic>
      <p:sp>
        <p:nvSpPr>
          <p:cNvPr id="7" name="TextBox 6"/>
          <p:cNvSpPr txBox="1"/>
          <p:nvPr/>
        </p:nvSpPr>
        <p:spPr>
          <a:xfrm>
            <a:off x="7308304" y="260648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ZOOM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400" y="274638"/>
            <a:ext cx="7518400" cy="1143000"/>
          </a:xfrm>
        </p:spPr>
        <p:txBody>
          <a:bodyPr/>
          <a:lstStyle/>
          <a:p>
            <a:pPr algn="l"/>
            <a:r>
              <a:rPr lang="en-US" sz="2800" dirty="0" smtClean="0"/>
              <a:t>Calibration issue: which line is which?</a:t>
            </a:r>
            <a:br>
              <a:rPr lang="en-US" sz="2800" dirty="0" smtClean="0"/>
            </a:br>
            <a:r>
              <a:rPr lang="en-US" sz="2000" dirty="0" smtClean="0"/>
              <a:t>Or: how to sort dots in right order along a frequency axis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Use several wavelengths generated with OPO, propagating along same path as comb as markers for scale calibration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Wavelength measured with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wavemeter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on 10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-7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level simultaneously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Identify set of unique dots (laser modes), that together form wavelength scale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Content Placeholder 5" descr="ref3 empt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27598" y="3378200"/>
            <a:ext cx="5009143" cy="28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98438"/>
            <a:ext cx="8229600" cy="11430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Setup for distance measurement with a VIPA spectrometer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160" y="1531640"/>
            <a:ext cx="7004050" cy="400685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Analyze interferometer output with a VIPA spectrometer for mode resolved spectral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Short distance for proof of principle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setup_2D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2700" y="2799276"/>
            <a:ext cx="6317704" cy="3643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0" y="274638"/>
            <a:ext cx="6908800" cy="715962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Comb interference at various delays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10" name="Content Placeholder 9" descr="measurement_figures_zoom_32_LowR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4324" y="1106742"/>
            <a:ext cx="7905576" cy="57512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571500"/>
            <a:ext cx="7286625" cy="5715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Arial" pitchFamily="34" charset="0"/>
              <a:buNone/>
            </a:pPr>
            <a:endParaRPr lang="en-US" dirty="0" smtClean="0"/>
          </a:p>
          <a:p>
            <a:pPr lvl="1" eaLnBrk="1" hangingPunct="1">
              <a:buFont typeface="Arial" pitchFamily="34" charset="0"/>
              <a:buNone/>
            </a:pPr>
            <a:endParaRPr lang="en-US" dirty="0" smtClean="0"/>
          </a:p>
          <a:p>
            <a:pPr lvl="1" eaLnBrk="1" hangingPunct="1">
              <a:buFont typeface="Arial" pitchFamily="34" charset="0"/>
              <a:buNone/>
            </a:pPr>
            <a:r>
              <a:rPr lang="en-US" dirty="0" smtClean="0"/>
              <a:t>	</a:t>
            </a:r>
          </a:p>
        </p:txBody>
      </p:sp>
      <p:sp>
        <p:nvSpPr>
          <p:cNvPr id="614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B161F09-6738-44EC-B5F4-A54945A21220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23528" y="1988840"/>
            <a:ext cx="700405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kern="0" dirty="0" smtClean="0">
                <a:cs typeface="Arial" pitchFamily="34" charset="0"/>
              </a:rPr>
              <a:t>Introduction to VSL</a:t>
            </a:r>
          </a:p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kern="0" dirty="0" smtClean="0">
                <a:cs typeface="Arial" pitchFamily="34" charset="0"/>
              </a:rPr>
              <a:t>Introduction to the frequency comb</a:t>
            </a:r>
          </a:p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kern="0" dirty="0" smtClean="0">
                <a:cs typeface="Arial" pitchFamily="34" charset="0"/>
              </a:rPr>
              <a:t>Distance determination based on:</a:t>
            </a:r>
          </a:p>
          <a:p>
            <a:pPr marL="812800" lvl="2" indent="-1762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cs typeface="Arial" pitchFamily="34" charset="0"/>
              </a:rPr>
              <a:t>cross-correlation measurement</a:t>
            </a:r>
          </a:p>
          <a:p>
            <a:pPr marL="812800" lvl="2" indent="-1762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 smtClean="0">
                <a:cs typeface="Arial" pitchFamily="34" charset="0"/>
              </a:rPr>
              <a:t>spectral/dispersive </a:t>
            </a:r>
            <a:r>
              <a:rPr lang="en-US" sz="2400" kern="0" dirty="0" err="1" smtClean="0">
                <a:cs typeface="Arial" pitchFamily="34" charset="0"/>
              </a:rPr>
              <a:t>interferometry</a:t>
            </a:r>
            <a:endParaRPr lang="en-US" sz="2400" kern="0" dirty="0" smtClean="0">
              <a:cs typeface="Arial" pitchFamily="34" charset="0"/>
            </a:endParaRPr>
          </a:p>
          <a:p>
            <a:pPr marL="812800" lvl="2" indent="-176213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b="1" kern="0" dirty="0" smtClean="0">
                <a:solidFill>
                  <a:srgbClr val="00B0F0"/>
                </a:solidFill>
                <a:cs typeface="Arial" pitchFamily="34" charset="0"/>
              </a:rPr>
              <a:t>Proof of principle: h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Arial" pitchFamily="34" charset="0"/>
              </a:rPr>
              <a:t>igh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Arial" pitchFamily="34" charset="0"/>
              </a:rPr>
              <a:t> resolution spectral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Arial" pitchFamily="34" charset="0"/>
              </a:rPr>
              <a:t>interferometry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cs typeface="Arial" pitchFamily="34" charset="0"/>
              </a:rPr>
              <a:t> with a VIPA spectrometer</a:t>
            </a:r>
          </a:p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rPr>
              <a:t>Conclusions and future prospects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Arial" pitchFamily="34" charset="0"/>
            </a:endParaRPr>
          </a:p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kern="0" dirty="0" smtClean="0">
              <a:latin typeface="+mn-lt"/>
              <a:cs typeface="+mn-cs"/>
            </a:endParaRPr>
          </a:p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  <a:p>
            <a:pPr marL="355600" marR="0" lvl="1" indent="-176213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7" name="Picture 9" descr="5217d01_2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3336" y="1412776"/>
            <a:ext cx="2613344" cy="1979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4638"/>
            <a:ext cx="7353300" cy="931862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Reconstructed comb spectrum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79600" y="6122392"/>
            <a:ext cx="154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Delay: 33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808712" y="6135092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Delay: 2.5 mm</a:t>
            </a:r>
            <a:endParaRPr lang="en-US" dirty="0"/>
          </a:p>
        </p:txBody>
      </p:sp>
      <p:pic>
        <p:nvPicPr>
          <p:cNvPr id="10" name="Picture 9" descr="meas_dist_Low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4037" y="3038748"/>
            <a:ext cx="7939480" cy="2952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900" y="1828800"/>
            <a:ext cx="680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 defTabSz="457200">
              <a:buFont typeface="Arial" pitchFamily="34" charset="0"/>
              <a:buChar char="•"/>
            </a:pPr>
            <a:r>
              <a:rPr lang="en-US" dirty="0" smtClean="0"/>
              <a:t>Stitching: 50 dots per vertical line and about 180 lines to 	get frequency scale with ~9000 comb modes</a:t>
            </a:r>
            <a:endParaRPr lang="en-US" dirty="0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3216" y="1498599"/>
            <a:ext cx="1714884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848600" cy="11430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1) Distance determination from spectral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interferometry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>
            <p:ph idx="1"/>
          </p:nvPr>
        </p:nvGraphicFramePr>
        <p:xfrm>
          <a:off x="2771775" y="2247900"/>
          <a:ext cx="6010275" cy="531813"/>
        </p:xfrm>
        <a:graphic>
          <a:graphicData uri="http://schemas.openxmlformats.org/presentationml/2006/ole">
            <p:oleObj spid="_x0000_s49154" name="Equation" r:id="rId3" imgW="4444920" imgH="393480" progId="Equation.3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123728" y="3170436"/>
          <a:ext cx="1630362" cy="617537"/>
        </p:xfrm>
        <a:graphic>
          <a:graphicData uri="http://schemas.openxmlformats.org/presentationml/2006/ole">
            <p:oleObj spid="_x0000_s49155" name="Equation" r:id="rId4" imgW="1041120" imgH="393480" progId="Equation.3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9592" y="230634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Interference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99592" y="330516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Phase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206750" y="4287838"/>
          <a:ext cx="1562100" cy="747712"/>
        </p:xfrm>
        <a:graphic>
          <a:graphicData uri="http://schemas.openxmlformats.org/presentationml/2006/ole">
            <p:oleObj spid="_x0000_s49156" name="Equation" r:id="rId5" imgW="876240" imgH="41904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9592" y="4178548"/>
            <a:ext cx="2304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Determine L from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71708" y="3166368"/>
            <a:ext cx="34547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L: displacement from zero delay</a:t>
            </a:r>
          </a:p>
          <a:p>
            <a:r>
              <a:rPr lang="en-US" i="1" dirty="0" smtClean="0"/>
              <a:t>n: refractive index of air</a:t>
            </a:r>
          </a:p>
          <a:p>
            <a:r>
              <a:rPr lang="en-US" i="1" dirty="0" smtClean="0">
                <a:latin typeface="Symbol" pitchFamily="18" charset="2"/>
              </a:rPr>
              <a:t>l</a:t>
            </a:r>
            <a:r>
              <a:rPr lang="en-US" i="1" dirty="0" smtClean="0"/>
              <a:t>: wavelength</a:t>
            </a:r>
          </a:p>
          <a:p>
            <a:r>
              <a:rPr lang="en-US" i="1" dirty="0" smtClean="0"/>
              <a:t>f: frequency</a:t>
            </a:r>
          </a:p>
          <a:p>
            <a:r>
              <a:rPr lang="en-US" i="1" dirty="0" smtClean="0"/>
              <a:t>c: speed of light in vacuum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99592" y="5186660"/>
            <a:ext cx="7032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 with </a:t>
            </a:r>
            <a:r>
              <a:rPr lang="en-US" dirty="0" err="1" smtClean="0"/>
              <a:t>d</a:t>
            </a:r>
            <a:r>
              <a:rPr lang="en-US" i="1" dirty="0" err="1" smtClean="0">
                <a:latin typeface="Symbol" pitchFamily="18" charset="2"/>
              </a:rPr>
              <a:t>f</a:t>
            </a:r>
            <a:r>
              <a:rPr lang="en-US" dirty="0" smtClean="0"/>
              <a:t>/</a:t>
            </a:r>
            <a:r>
              <a:rPr lang="en-US" dirty="0" err="1" smtClean="0"/>
              <a:t>d</a:t>
            </a:r>
            <a:r>
              <a:rPr lang="en-US" i="1" dirty="0" err="1" smtClean="0"/>
              <a:t>f</a:t>
            </a:r>
            <a:r>
              <a:rPr lang="en-US" dirty="0" smtClean="0"/>
              <a:t> determined from cosine fit through spectral interference data (equivalent to slope of unwrapped phase)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536700" y="5898232"/>
            <a:ext cx="6870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NOTE: only the repetition rate is needed for distance determination so far, not the absolute frequency of each mode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9592" y="1734840"/>
            <a:ext cx="771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b="1" dirty="0" smtClean="0"/>
              <a:t>Distance is derived from phase change as function of wavelength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4295080" cy="4006850"/>
          </a:xfrm>
        </p:spPr>
        <p:txBody>
          <a:bodyPr/>
          <a:lstStyle/>
          <a:p>
            <a:pPr marL="812800" lvl="1" indent="-457200"/>
            <a:r>
              <a:rPr lang="en-US" sz="1800" dirty="0" smtClean="0"/>
              <a:t>For a certain wavelength (dot): determine </a:t>
            </a:r>
            <a:r>
              <a:rPr lang="en-US" sz="1800" i="1" dirty="0" smtClean="0"/>
              <a:t>phase</a:t>
            </a:r>
            <a:r>
              <a:rPr lang="en-US" sz="1800" dirty="0" smtClean="0"/>
              <a:t> from fitted curve</a:t>
            </a:r>
          </a:p>
          <a:p>
            <a:pPr marL="812800" lvl="1" indent="-457200"/>
            <a:r>
              <a:rPr lang="en-US" sz="1800" dirty="0" smtClean="0"/>
              <a:t>Determine </a:t>
            </a:r>
            <a:r>
              <a:rPr lang="en-US" sz="1800" i="1" dirty="0" smtClean="0"/>
              <a:t>integer number</a:t>
            </a:r>
            <a:r>
              <a:rPr lang="en-US" sz="1800" dirty="0" smtClean="0"/>
              <a:t> of wavelengths from spectral </a:t>
            </a:r>
            <a:r>
              <a:rPr lang="en-US" sz="1800" dirty="0" err="1" smtClean="0"/>
              <a:t>interferometry</a:t>
            </a:r>
            <a:endParaRPr lang="en-US" sz="1800" dirty="0" smtClean="0"/>
          </a:p>
          <a:p>
            <a:pPr marL="812800" lvl="1" indent="-457200"/>
            <a:r>
              <a:rPr lang="en-US" sz="1800" dirty="0" smtClean="0"/>
              <a:t>Determine distance from integer number and phase, applied to known wavelength</a:t>
            </a:r>
          </a:p>
          <a:p>
            <a:pPr marL="812800" lvl="1" indent="-457200"/>
            <a:r>
              <a:rPr lang="en-US" sz="1800" dirty="0" smtClean="0"/>
              <a:t>Repeat for </a:t>
            </a:r>
            <a:r>
              <a:rPr lang="en-US" sz="1800" dirty="0" smtClean="0">
                <a:solidFill>
                  <a:srgbClr val="FF0000"/>
                </a:solidFill>
              </a:rPr>
              <a:t>9000</a:t>
            </a:r>
            <a:r>
              <a:rPr lang="en-US" sz="1800" dirty="0" smtClean="0"/>
              <a:t> wavelengths and average</a:t>
            </a:r>
          </a:p>
          <a:p>
            <a:pPr marL="812800" lvl="1" indent="-457200"/>
            <a:endParaRPr lang="en-US" sz="1800" dirty="0" smtClean="0"/>
          </a:p>
          <a:p>
            <a:pPr marL="812800" lvl="1" indent="-457200"/>
            <a:r>
              <a:rPr lang="en-US" sz="1800" dirty="0" smtClean="0"/>
              <a:t>Note: phase determination insensitive to intensity fluctuations </a:t>
            </a:r>
            <a:endParaRPr lang="en-US" dirty="0" smtClean="0"/>
          </a:p>
          <a:p>
            <a:pPr marL="812800" lvl="1" indent="-457200"/>
            <a:endParaRPr lang="en-US" dirty="0" smtClean="0"/>
          </a:p>
          <a:p>
            <a:pPr marL="812800" lvl="1" indent="-45720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59632" y="391840"/>
            <a:ext cx="7884368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 pitchFamily="34" charset="0"/>
              </a:rPr>
              <a:t>2) Many-wavelength</a:t>
            </a:r>
            <a:r>
              <a:rPr kumimoji="0" lang="en-US" sz="28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 pitchFamily="34" charset="0"/>
              </a:rPr>
              <a:t> homodyne </a:t>
            </a:r>
            <a:r>
              <a:rPr kumimoji="0" lang="en-US" sz="280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Arial" pitchFamily="34" charset="0"/>
              </a:rPr>
              <a:t>interferometry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graphicFrame>
        <p:nvGraphicFramePr>
          <p:cNvPr id="105476" name="Object 4"/>
          <p:cNvGraphicFramePr>
            <a:graphicFrameLocks noChangeAspect="1"/>
          </p:cNvGraphicFramePr>
          <p:nvPr/>
        </p:nvGraphicFramePr>
        <p:xfrm>
          <a:off x="4472509" y="1471588"/>
          <a:ext cx="4671491" cy="3533895"/>
        </p:xfrm>
        <a:graphic>
          <a:graphicData uri="http://schemas.openxmlformats.org/presentationml/2006/ole">
            <p:oleObj spid="_x0000_s98307" name="Graph" r:id="rId3" imgW="3735360" imgH="2825280" progId="Origin50.Grap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274638"/>
            <a:ext cx="7416800" cy="11430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Comparison to counting interferometer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erro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6888" y="1484195"/>
            <a:ext cx="4507112" cy="3557705"/>
          </a:xfrm>
          <a:prstGeom prst="rect">
            <a:avLst/>
          </a:prstGeom>
        </p:spPr>
      </p:pic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469901" y="3721146"/>
          <a:ext cx="3969860" cy="2946354"/>
        </p:xfrm>
        <a:graphic>
          <a:graphicData uri="http://schemas.openxmlformats.org/presentationml/2006/ole">
            <p:oleObj spid="_x0000_s99331" name="Graph" r:id="rId4" imgW="3807360" imgH="2825280" progId="Origin50.Graph">
              <p:embed/>
            </p:oleObj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584199" y="1470991"/>
          <a:ext cx="3771901" cy="2853372"/>
        </p:xfrm>
        <a:graphic>
          <a:graphicData uri="http://schemas.openxmlformats.org/presentationml/2006/ole">
            <p:oleObj spid="_x0000_s99332" name="Graph" r:id="rId5" imgW="3735360" imgH="2825280" progId="Origin50.Graph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61000" y="5448300"/>
            <a:ext cx="281807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Average difference 8 nm, </a:t>
            </a:r>
          </a:p>
          <a:p>
            <a:r>
              <a:rPr lang="en-US" dirty="0" smtClean="0"/>
              <a:t>Std. dev 28 nm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908" y="274638"/>
            <a:ext cx="7439891" cy="11430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Discussion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8636"/>
            <a:ext cx="8340436" cy="4525963"/>
          </a:xfrm>
        </p:spPr>
        <p:txBody>
          <a:bodyPr/>
          <a:lstStyle/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Interference pattern will repeat itself. Only multiples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/2 need to be added for longer distances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A coarse measurement only needed to determine the integer number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L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pp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/2, (i.e. within 15 cm), e.g. with time-of-flight, EDM.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All distances can be measured, even at maximum pulse separation.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Spectral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multiwavelength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merged in a single scheme. 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Only one frequency comb needed (compared to heterodyne comb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457200" indent="-457200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Interferometer stability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HeNe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accuracy currently limits comparison </a:t>
            </a:r>
          </a:p>
          <a:p>
            <a:pPr marL="457200" indent="-457200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Voorbeeld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itle 3"/>
          <p:cNvSpPr>
            <a:spLocks noGrp="1"/>
          </p:cNvSpPr>
          <p:nvPr>
            <p:ph type="title"/>
          </p:nvPr>
        </p:nvSpPr>
        <p:spPr>
          <a:xfrm>
            <a:off x="1181100" y="249238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24578" name="Content Placeholder 1"/>
          <p:cNvSpPr>
            <a:spLocks noGrp="1"/>
          </p:cNvSpPr>
          <p:nvPr>
            <p:ph idx="1"/>
          </p:nvPr>
        </p:nvSpPr>
        <p:spPr>
          <a:xfrm>
            <a:off x="277091" y="1512315"/>
            <a:ext cx="8423563" cy="4006850"/>
          </a:xfrm>
        </p:spPr>
        <p:txBody>
          <a:bodyPr/>
          <a:lstStyle/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frequeny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comb is powerful tool for distance measurement.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Novel concept of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demonstrated, based on mode-resolved frequency comb.</a:t>
            </a:r>
          </a:p>
          <a:p>
            <a:pPr marL="857250" lvl="1" indent="-457200"/>
            <a:r>
              <a:rPr lang="en-US" sz="1600" dirty="0" smtClean="0">
                <a:latin typeface="Arial" pitchFamily="34" charset="0"/>
                <a:cs typeface="Arial" pitchFamily="34" charset="0"/>
              </a:rPr>
              <a:t>Unprecedented resolution achieved with VIPA spectrometer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Exploitations of thousands of comb modes allows for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with huge range of non-ambiguity.</a:t>
            </a:r>
          </a:p>
          <a:p>
            <a:pPr marL="457200" indent="-457200"/>
            <a:r>
              <a:rPr lang="en-US" sz="2000" dirty="0" smtClean="0">
                <a:latin typeface="Arial" pitchFamily="34" charset="0"/>
                <a:cs typeface="Arial" pitchFamily="34" charset="0"/>
              </a:rPr>
              <a:t>An accuracy of 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/30 has been demonstrated, limited by interferometer stability.</a:t>
            </a:r>
          </a:p>
          <a:p>
            <a:pPr marL="857250" lvl="1" indent="-457200">
              <a:buFont typeface="Arial" pitchFamily="34" charset="0"/>
              <a:buChar char="•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1297AA5-3EC6-4A9B-9CE6-0CCC08732D66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6100" y="4606361"/>
            <a:ext cx="82677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dirty="0" smtClean="0"/>
              <a:t>S.A. van den Berg, G.J.P. Kok, S.T. Persijn, M.G. Zeitouny and N. Bhattacharya, </a:t>
            </a:r>
          </a:p>
          <a:p>
            <a:pPr lvl="0"/>
            <a:r>
              <a:rPr lang="en-US" sz="1600" i="1" dirty="0" smtClean="0"/>
              <a:t>Many-wavelength </a:t>
            </a:r>
            <a:r>
              <a:rPr lang="en-US" sz="1600" i="1" dirty="0" err="1" smtClean="0"/>
              <a:t>interferometry</a:t>
            </a:r>
            <a:r>
              <a:rPr lang="en-US" sz="1600" i="1" dirty="0" smtClean="0"/>
              <a:t> with thousands of lasers for absolute distance measurement</a:t>
            </a:r>
            <a:r>
              <a:rPr lang="en-US" sz="1600" dirty="0" smtClean="0"/>
              <a:t>, 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</a:t>
            </a:r>
            <a:r>
              <a:rPr lang="en-US" sz="1600" b="1" dirty="0" smtClean="0"/>
              <a:t>108</a:t>
            </a:r>
            <a:r>
              <a:rPr lang="en-US" sz="1600" dirty="0" smtClean="0"/>
              <a:t> 183901 (2012)</a:t>
            </a:r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Voorbeeld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31900" y="274638"/>
            <a:ext cx="7454900" cy="11430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Follow up options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Investigation of ultimate accuracy of measurement method 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Improved interferometer design (stability)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Refine data-analysis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Improvement on optical imaging? Suppression spurious reflections.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Determination of fundamental limits of many-wavelength method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Demonstration on longer distance (50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m, 600 in field targeted)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Reduce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number of modes from comb with filter cavity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Allows for use of fiber-based frequency comb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Simpler spectrometer can be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used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lvl="1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1700808"/>
            <a:ext cx="9144000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Mode-filtering	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3278" y="4221088"/>
            <a:ext cx="3776546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0"/>
          <p:cNvGrpSpPr/>
          <p:nvPr/>
        </p:nvGrpSpPr>
        <p:grpSpPr>
          <a:xfrm>
            <a:off x="395536" y="1796430"/>
            <a:ext cx="3384376" cy="2008634"/>
            <a:chOff x="395536" y="1796430"/>
            <a:chExt cx="3384376" cy="2008634"/>
          </a:xfrm>
        </p:grpSpPr>
        <p:graphicFrame>
          <p:nvGraphicFramePr>
            <p:cNvPr id="106506" name="Object 10"/>
            <p:cNvGraphicFramePr>
              <a:graphicFrameLocks noChangeAspect="1"/>
            </p:cNvGraphicFramePr>
            <p:nvPr/>
          </p:nvGraphicFramePr>
          <p:xfrm>
            <a:off x="395536" y="1844824"/>
            <a:ext cx="3384376" cy="358031"/>
          </p:xfrm>
          <a:graphic>
            <a:graphicData uri="http://schemas.openxmlformats.org/presentationml/2006/ole">
              <p:oleObj spid="_x0000_s108547" name="Graph" r:id="rId4" imgW="4223520" imgH="3309120" progId="Origin50.Graph">
                <p:embed/>
              </p:oleObj>
            </a:graphicData>
          </a:graphic>
        </p:graphicFrame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3043064"/>
              <a:ext cx="3240087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2281064"/>
              <a:ext cx="3240087" cy="309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44" y="2662064"/>
              <a:ext cx="3240087" cy="290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395536" y="1844824"/>
              <a:ext cx="148208" cy="16554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 b="0"/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3614167" y="1796430"/>
              <a:ext cx="144016" cy="165544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 b="0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543744" y="3805064"/>
              <a:ext cx="3048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1762944" y="3429000"/>
              <a:ext cx="3978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800" b="0" dirty="0" smtClean="0"/>
                <a:t>L</a:t>
              </a:r>
              <a:r>
                <a:rPr lang="nl-NL" baseline="-25000" dirty="0" smtClean="0"/>
                <a:t>1</a:t>
              </a:r>
              <a:endParaRPr lang="en-US" sz="1800" b="0" dirty="0"/>
            </a:p>
          </p:txBody>
        </p:sp>
      </p:grpSp>
      <p:graphicFrame>
        <p:nvGraphicFramePr>
          <p:cNvPr id="106499" name="Object 12"/>
          <p:cNvGraphicFramePr>
            <a:graphicFrameLocks noChangeAspect="1"/>
          </p:cNvGraphicFramePr>
          <p:nvPr/>
        </p:nvGraphicFramePr>
        <p:xfrm>
          <a:off x="1259632" y="4221088"/>
          <a:ext cx="1047750" cy="722312"/>
        </p:xfrm>
        <a:graphic>
          <a:graphicData uri="http://schemas.openxmlformats.org/presentationml/2006/ole">
            <p:oleObj spid="_x0000_s108546" name="Equation" r:id="rId8" imgW="571320" imgH="393480" progId="Equation.3">
              <p:embed/>
            </p:oleObj>
          </a:graphicData>
        </a:graphic>
      </p:graphicFrame>
      <p:grpSp>
        <p:nvGrpSpPr>
          <p:cNvPr id="4" name="Group 43"/>
          <p:cNvGrpSpPr/>
          <p:nvPr/>
        </p:nvGrpSpPr>
        <p:grpSpPr>
          <a:xfrm>
            <a:off x="4716016" y="1196752"/>
            <a:ext cx="4392488" cy="2592288"/>
            <a:chOff x="4211960" y="1268760"/>
            <a:chExt cx="4392488" cy="2592288"/>
          </a:xfrm>
        </p:grpSpPr>
        <p:graphicFrame>
          <p:nvGraphicFramePr>
            <p:cNvPr id="33" name="Object 10"/>
            <p:cNvGraphicFramePr>
              <a:graphicFrameLocks noChangeAspect="1"/>
            </p:cNvGraphicFramePr>
            <p:nvPr/>
          </p:nvGraphicFramePr>
          <p:xfrm>
            <a:off x="4211960" y="1916832"/>
            <a:ext cx="3384376" cy="358031"/>
          </p:xfrm>
          <a:graphic>
            <a:graphicData uri="http://schemas.openxmlformats.org/presentationml/2006/ole">
              <p:oleObj spid="_x0000_s108548" name="Graph" r:id="rId9" imgW="4223520" imgH="3309120" progId="Origin50.Graph">
                <p:embed/>
              </p:oleObj>
            </a:graphicData>
          </a:graphic>
        </p:graphicFrame>
        <p:pic>
          <p:nvPicPr>
            <p:cNvPr id="3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5300" y="2780928"/>
              <a:ext cx="3218755" cy="33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41"/>
            <p:cNvSpPr/>
            <p:nvPr/>
          </p:nvSpPr>
          <p:spPr>
            <a:xfrm>
              <a:off x="5940152" y="1268760"/>
              <a:ext cx="2664296" cy="25922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42"/>
            <p:cNvGrpSpPr/>
            <p:nvPr/>
          </p:nvGrpSpPr>
          <p:grpSpPr>
            <a:xfrm>
              <a:off x="4211960" y="1852414"/>
              <a:ext cx="1800200" cy="2008634"/>
              <a:chOff x="4211960" y="1772816"/>
              <a:chExt cx="1800200" cy="2008634"/>
            </a:xfrm>
          </p:grpSpPr>
          <p:sp>
            <p:nvSpPr>
              <p:cNvPr id="37" name="Rectangle 4"/>
              <p:cNvSpPr>
                <a:spLocks noChangeArrowheads="1"/>
              </p:cNvSpPr>
              <p:nvPr/>
            </p:nvSpPr>
            <p:spPr bwMode="auto">
              <a:xfrm>
                <a:off x="4211960" y="1772816"/>
                <a:ext cx="148208" cy="1655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b="0"/>
              </a:p>
            </p:txBody>
          </p:sp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>
                <a:off x="4360168" y="3781450"/>
                <a:ext cx="150797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 Box 17"/>
              <p:cNvSpPr txBox="1">
                <a:spLocks noChangeArrowheads="1"/>
              </p:cNvSpPr>
              <p:nvPr/>
            </p:nvSpPr>
            <p:spPr bwMode="auto">
              <a:xfrm>
                <a:off x="5004048" y="3340110"/>
                <a:ext cx="3978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nl-NL" sz="1800" b="0" dirty="0" smtClean="0"/>
                  <a:t>L</a:t>
                </a:r>
                <a:r>
                  <a:rPr lang="nl-NL" baseline="-25000" dirty="0" smtClean="0"/>
                  <a:t>2</a:t>
                </a:r>
                <a:endParaRPr lang="en-US" sz="1800" b="0" dirty="0"/>
              </a:p>
            </p:txBody>
          </p:sp>
          <p:sp>
            <p:nvSpPr>
              <p:cNvPr id="38" name="Rectangle 5"/>
              <p:cNvSpPr>
                <a:spLocks noChangeArrowheads="1"/>
              </p:cNvSpPr>
              <p:nvPr/>
            </p:nvSpPr>
            <p:spPr bwMode="auto">
              <a:xfrm>
                <a:off x="5886450" y="1773560"/>
                <a:ext cx="125710" cy="165544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 b="0"/>
              </a:p>
            </p:txBody>
          </p:sp>
        </p:grpSp>
      </p:grpSp>
      <p:sp>
        <p:nvSpPr>
          <p:cNvPr id="46" name="Right Arrow 45"/>
          <p:cNvSpPr/>
          <p:nvPr/>
        </p:nvSpPr>
        <p:spPr>
          <a:xfrm>
            <a:off x="3851920" y="2420888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617928" y="242088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323528" y="5373216"/>
            <a:ext cx="4176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Reduce number of wavelengths with a filter cavity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Application to distance measurement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2060848"/>
            <a:ext cx="5040560" cy="400685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Aims to demonstrate comb-resolved distance measurement in ‘field’ conditions with a fiber laser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Collaboration with TU Delft for preparation phase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Field comparison at PTB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baseline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Voorbeeld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10594" name="Picture 2" descr="http://www.mpq.mpg.de/~haensch/comb/tn_pic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132856"/>
            <a:ext cx="2016224" cy="1512168"/>
          </a:xfrm>
          <a:prstGeom prst="rect">
            <a:avLst/>
          </a:prstGeom>
          <a:noFill/>
        </p:spPr>
      </p:pic>
      <p:pic>
        <p:nvPicPr>
          <p:cNvPr id="115714" name="Picture 2" descr="http://www.ptb.de/cms/uploads/RTEmagicC_View_600m_base_03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4447724"/>
            <a:ext cx="3096344" cy="2146488"/>
          </a:xfrm>
          <a:prstGeom prst="rect">
            <a:avLst/>
          </a:prstGeom>
          <a:noFill/>
        </p:spPr>
      </p:pic>
      <p:pic>
        <p:nvPicPr>
          <p:cNvPr id="115716" name="Picture 4" descr="http://www.ptb.de/cms/uploads/RTEmagicC_Outdoor_Laboratory_txdam31684_a638f2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7482" y="4427730"/>
            <a:ext cx="2892829" cy="21696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0139543">
            <a:off x="660400" y="2539999"/>
            <a:ext cx="6585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Stencil" pitchFamily="82" charset="0"/>
              </a:rPr>
              <a:t>Thanks for you attention</a:t>
            </a:r>
            <a:endParaRPr lang="en-US" sz="3600" b="1" dirty="0">
              <a:solidFill>
                <a:srgbClr val="FF0000"/>
              </a:solidFill>
              <a:latin typeface="Stencil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8313" y="3124200"/>
            <a:ext cx="30657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TU Delft team</a:t>
            </a:r>
          </a:p>
          <a:p>
            <a:pPr algn="ctr"/>
            <a:r>
              <a:rPr lang="en-US" dirty="0" smtClean="0"/>
              <a:t>Morris Cui (PhD 2010)</a:t>
            </a:r>
          </a:p>
          <a:p>
            <a:pPr algn="ctr"/>
            <a:r>
              <a:rPr lang="en-US" dirty="0" smtClean="0"/>
              <a:t>Mounir Zeitouny (PhD 2011)</a:t>
            </a:r>
          </a:p>
          <a:p>
            <a:pPr algn="ctr"/>
            <a:r>
              <a:rPr lang="en-US" dirty="0" smtClean="0"/>
              <a:t>Nandini Bhattacharya</a:t>
            </a:r>
          </a:p>
          <a:p>
            <a:pPr algn="ctr"/>
            <a:r>
              <a:rPr lang="en-US" dirty="0" smtClean="0"/>
              <a:t>Paul Urbach</a:t>
            </a:r>
          </a:p>
          <a:p>
            <a:pPr algn="ctr"/>
            <a:r>
              <a:rPr lang="en-US" dirty="0" smtClean="0"/>
              <a:t>Joseph </a:t>
            </a:r>
            <a:r>
              <a:rPr lang="en-US" dirty="0" err="1" smtClean="0"/>
              <a:t>Braat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8300" y="1384300"/>
            <a:ext cx="233910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VSL team</a:t>
            </a:r>
          </a:p>
          <a:p>
            <a:pPr algn="ctr"/>
            <a:r>
              <a:rPr lang="en-US" dirty="0" smtClean="0"/>
              <a:t>Gertjan Kok</a:t>
            </a:r>
          </a:p>
          <a:p>
            <a:pPr algn="ctr"/>
            <a:r>
              <a:rPr lang="en-US" dirty="0" smtClean="0"/>
              <a:t>Stefan Persijn</a:t>
            </a:r>
          </a:p>
          <a:p>
            <a:pPr algn="ctr"/>
            <a:r>
              <a:rPr lang="en-US" dirty="0" smtClean="0"/>
              <a:t>Steven van den Berg</a:t>
            </a:r>
            <a:endParaRPr lang="en-US" dirty="0"/>
          </a:p>
        </p:txBody>
      </p:sp>
      <p:pic>
        <p:nvPicPr>
          <p:cNvPr id="9" name="Picture 8" descr="EURAMET-m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25" y="4635500"/>
            <a:ext cx="1260475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2950" y="4660900"/>
            <a:ext cx="604838" cy="604838"/>
          </a:xfrm>
          <a:prstGeom prst="rect">
            <a:avLst/>
          </a:prstGeom>
          <a:noFill/>
          <a:ln w="9525" cap="rnd">
            <a:noFill/>
            <a:miter lim="800000"/>
            <a:headEnd/>
            <a:tailEnd/>
          </a:ln>
        </p:spPr>
      </p:pic>
      <p:pic>
        <p:nvPicPr>
          <p:cNvPr id="11" name="Picture 6" descr="TUDelft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6675" y="2205038"/>
            <a:ext cx="1800225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 descr="http://www.ptb.de/emrp/fileadmin/documents/surveying/Logo_SIB60_Surveying_V3__250_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0900" y="5235575"/>
            <a:ext cx="2381250" cy="9334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17500" y="5245100"/>
            <a:ext cx="5468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 smtClean="0"/>
              <a:t>	</a:t>
            </a:r>
            <a:r>
              <a:rPr lang="en-US" b="1" dirty="0" smtClean="0"/>
              <a:t>Funding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err="1" smtClean="0"/>
              <a:t>Euramet</a:t>
            </a:r>
            <a:r>
              <a:rPr lang="en-US" dirty="0" smtClean="0"/>
              <a:t> </a:t>
            </a:r>
            <a:r>
              <a:rPr lang="en-US" dirty="0" err="1" smtClean="0"/>
              <a:t>iMERA</a:t>
            </a:r>
            <a:r>
              <a:rPr lang="en-US" dirty="0" smtClean="0"/>
              <a:t> </a:t>
            </a:r>
            <a:r>
              <a:rPr lang="en-US" dirty="0" smtClean="0"/>
              <a:t>plus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EURAMET EMRP JRP Long Distance surveying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655763" y="71438"/>
            <a:ext cx="7019925" cy="1081087"/>
          </a:xfrm>
        </p:spPr>
        <p:txBody>
          <a:bodyPr>
            <a:normAutofit/>
          </a:bodyPr>
          <a:lstStyle/>
          <a:p>
            <a:pPr eaLnBrk="1" hangingPunct="1"/>
            <a:r>
              <a:rPr lang="nl-NL" sz="2800" b="0" dirty="0" err="1" smtClean="0"/>
              <a:t>About</a:t>
            </a:r>
            <a:r>
              <a:rPr lang="nl-NL" sz="2800" b="0" dirty="0" smtClean="0"/>
              <a:t> VSL</a:t>
            </a:r>
            <a:endParaRPr lang="en-US" sz="2800" b="0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136393" y="1763713"/>
            <a:ext cx="5539296" cy="2396807"/>
          </a:xfrm>
        </p:spPr>
        <p:txBody>
          <a:bodyPr>
            <a:normAutofit/>
          </a:bodyPr>
          <a:lstStyle/>
          <a:p>
            <a:pPr eaLnBrk="1" hangingPunct="1"/>
            <a:r>
              <a:rPr lang="nl-NL" sz="2000" dirty="0" smtClean="0"/>
              <a:t>VSL is the </a:t>
            </a:r>
            <a:r>
              <a:rPr lang="nl-NL" sz="2000" dirty="0" err="1" smtClean="0"/>
              <a:t>national</a:t>
            </a:r>
            <a:r>
              <a:rPr lang="nl-NL" sz="2000" dirty="0" smtClean="0"/>
              <a:t> </a:t>
            </a:r>
            <a:r>
              <a:rPr lang="nl-NL" sz="2000" dirty="0" err="1" smtClean="0"/>
              <a:t>metrology</a:t>
            </a:r>
            <a:r>
              <a:rPr lang="nl-NL" sz="2000" dirty="0" smtClean="0"/>
              <a:t> </a:t>
            </a:r>
            <a:r>
              <a:rPr lang="nl-NL" sz="2000" dirty="0" err="1" smtClean="0"/>
              <a:t>institute</a:t>
            </a:r>
            <a:r>
              <a:rPr lang="nl-NL" sz="2000" dirty="0" smtClean="0"/>
              <a:t> of the </a:t>
            </a:r>
            <a:r>
              <a:rPr lang="nl-NL" sz="2000" dirty="0" err="1" smtClean="0"/>
              <a:t>Netherlands</a:t>
            </a:r>
            <a:r>
              <a:rPr lang="nl-NL" sz="2000" dirty="0" smtClean="0"/>
              <a:t>, </a:t>
            </a:r>
            <a:r>
              <a:rPr lang="nl-NL" sz="2000" dirty="0" err="1" smtClean="0"/>
              <a:t>located</a:t>
            </a:r>
            <a:r>
              <a:rPr lang="nl-NL" sz="2000" dirty="0" smtClean="0"/>
              <a:t> in Delft</a:t>
            </a:r>
          </a:p>
          <a:p>
            <a:pPr eaLnBrk="1" hangingPunct="1"/>
            <a:r>
              <a:rPr lang="nl-NL" sz="2000" dirty="0" smtClean="0"/>
              <a:t>Private </a:t>
            </a:r>
            <a:r>
              <a:rPr lang="nl-NL" sz="2000" dirty="0" err="1" smtClean="0"/>
              <a:t>company</a:t>
            </a:r>
            <a:r>
              <a:rPr lang="nl-NL" sz="2000" dirty="0" smtClean="0"/>
              <a:t> </a:t>
            </a:r>
            <a:r>
              <a:rPr lang="nl-NL" sz="2000" dirty="0" err="1" smtClean="0"/>
              <a:t>with</a:t>
            </a:r>
            <a:r>
              <a:rPr lang="nl-NL" sz="2000" dirty="0" smtClean="0"/>
              <a:t> public </a:t>
            </a:r>
            <a:r>
              <a:rPr lang="nl-NL" sz="2000" dirty="0" err="1" smtClean="0"/>
              <a:t>task</a:t>
            </a:r>
            <a:endParaRPr lang="nl-NL" sz="2000" dirty="0" smtClean="0"/>
          </a:p>
          <a:p>
            <a:pPr eaLnBrk="1" hangingPunct="1"/>
            <a:r>
              <a:rPr lang="nl-NL" sz="2000" dirty="0" err="1" smtClean="0"/>
              <a:t>Turnover</a:t>
            </a:r>
            <a:r>
              <a:rPr lang="nl-NL" sz="2000" dirty="0" smtClean="0"/>
              <a:t>: </a:t>
            </a:r>
            <a:r>
              <a:rPr lang="nl-NL" sz="2000" dirty="0" err="1" smtClean="0"/>
              <a:t>partly</a:t>
            </a:r>
            <a:r>
              <a:rPr lang="nl-NL" sz="2000" dirty="0" smtClean="0"/>
              <a:t> </a:t>
            </a:r>
            <a:r>
              <a:rPr lang="nl-NL" sz="2000" dirty="0" err="1" smtClean="0"/>
              <a:t>government</a:t>
            </a:r>
            <a:r>
              <a:rPr lang="nl-NL" sz="2000" dirty="0" smtClean="0"/>
              <a:t>, </a:t>
            </a:r>
            <a:r>
              <a:rPr lang="nl-NL" sz="2000" dirty="0" err="1" smtClean="0"/>
              <a:t>partly</a:t>
            </a:r>
            <a:r>
              <a:rPr lang="nl-NL" sz="2000" dirty="0" smtClean="0"/>
              <a:t> </a:t>
            </a:r>
            <a:r>
              <a:rPr lang="nl-NL" sz="2000" dirty="0" err="1" smtClean="0"/>
              <a:t>market</a:t>
            </a:r>
            <a:endParaRPr lang="nl-NL" sz="2000" dirty="0" smtClean="0"/>
          </a:p>
          <a:p>
            <a:pPr eaLnBrk="1" hangingPunct="1"/>
            <a:r>
              <a:rPr lang="nl-NL" sz="2000" dirty="0" err="1" smtClean="0"/>
              <a:t>About</a:t>
            </a:r>
            <a:r>
              <a:rPr lang="nl-NL" sz="2000" dirty="0" smtClean="0"/>
              <a:t> 90 FTE</a:t>
            </a:r>
          </a:p>
          <a:p>
            <a:pPr eaLnBrk="1" hangingPunct="1"/>
            <a:r>
              <a:rPr lang="nl-NL" sz="2000" dirty="0" smtClean="0"/>
              <a:t>ISO 17025 </a:t>
            </a:r>
            <a:r>
              <a:rPr lang="nl-NL" sz="2000" dirty="0" err="1" smtClean="0"/>
              <a:t>accredited</a:t>
            </a:r>
            <a:endParaRPr lang="nl-NL" sz="2000" dirty="0" smtClean="0"/>
          </a:p>
          <a:p>
            <a:pPr eaLnBrk="1" hangingPunct="1"/>
            <a:endParaRPr lang="en-US" sz="2400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smtClean="0"/>
              <a:t>P </a:t>
            </a:r>
            <a:fld id="{300F0570-0A20-42F3-A314-FB3D458275E9}" type="slidenum">
              <a:rPr lang="nl-N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l-NL" smtClean="0"/>
          </a:p>
        </p:txBody>
      </p:sp>
      <p:pic>
        <p:nvPicPr>
          <p:cNvPr id="26630" name="Picture 2" descr="VSL-gebouw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476" y="1935163"/>
            <a:ext cx="2062894" cy="275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213664" y="4455541"/>
            <a:ext cx="1531937" cy="2073275"/>
            <a:chOff x="283902" y="2803236"/>
            <a:chExt cx="1531103" cy="2073032"/>
          </a:xfrm>
        </p:grpSpPr>
        <p:pic>
          <p:nvPicPr>
            <p:cNvPr id="8" name="Picture 2" descr="http://upload.wikimedia.org/wikipedia/commons/thumb/f/f3/Swinden.jpg/180px-Swinde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3985" y="2803236"/>
              <a:ext cx="1350936" cy="159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283902" y="4414603"/>
              <a:ext cx="15311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nl-NL" sz="1200"/>
                <a:t>Jean Henri van Swinden</a:t>
              </a:r>
              <a:endParaRPr lang="en-US" sz="120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76472" y="4910328"/>
            <a:ext cx="34357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VSL is named after Jean Henri van </a:t>
            </a:r>
            <a:r>
              <a:rPr lang="en-US" i="1" dirty="0" err="1" smtClean="0"/>
              <a:t>Swinden</a:t>
            </a:r>
            <a:r>
              <a:rPr lang="en-US" i="1" dirty="0" smtClean="0"/>
              <a:t>, who contributed to the development of the meter (end 18</a:t>
            </a:r>
            <a:r>
              <a:rPr lang="en-US" i="1" baseline="30000" dirty="0" smtClean="0"/>
              <a:t>th</a:t>
            </a:r>
            <a:r>
              <a:rPr lang="en-US" i="1" dirty="0" smtClean="0"/>
              <a:t> century)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909D94E-4A29-46C2-A825-7A6DFACDDD49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43063" y="638175"/>
            <a:ext cx="65532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ts val="4000"/>
              </a:lnSpc>
              <a:defRPr/>
            </a:pPr>
            <a:r>
              <a:rPr lang="nl-NL" sz="2800" kern="0" dirty="0" err="1">
                <a:ea typeface="+mj-ea"/>
                <a:cs typeface="Arial" pitchFamily="34" charset="0"/>
              </a:rPr>
              <a:t>Principle</a:t>
            </a:r>
            <a:r>
              <a:rPr lang="nl-NL" sz="2800" kern="0" dirty="0">
                <a:ea typeface="+mj-ea"/>
                <a:cs typeface="Arial" pitchFamily="34" charset="0"/>
              </a:rPr>
              <a:t> of the </a:t>
            </a:r>
            <a:r>
              <a:rPr lang="nl-NL" sz="2800" kern="0" dirty="0" err="1">
                <a:ea typeface="+mj-ea"/>
                <a:cs typeface="Arial" pitchFamily="34" charset="0"/>
              </a:rPr>
              <a:t>frequency</a:t>
            </a:r>
            <a:r>
              <a:rPr lang="nl-NL" sz="2800" kern="0" dirty="0">
                <a:ea typeface="+mj-ea"/>
                <a:cs typeface="Arial" pitchFamily="34" charset="0"/>
              </a:rPr>
              <a:t> </a:t>
            </a:r>
            <a:r>
              <a:rPr lang="nl-NL" sz="2800" kern="0" dirty="0" err="1">
                <a:ea typeface="+mj-ea"/>
                <a:cs typeface="Arial" pitchFamily="34" charset="0"/>
              </a:rPr>
              <a:t>comb</a:t>
            </a:r>
            <a:endParaRPr lang="en-US" sz="2800" kern="0" dirty="0">
              <a:ea typeface="+mj-ea"/>
              <a:cs typeface="Arial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571500" y="1928813"/>
            <a:ext cx="7929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nl-NL" sz="2000" dirty="0"/>
              <a:t> A </a:t>
            </a:r>
            <a:r>
              <a:rPr lang="nl-NL" sz="2000" dirty="0" err="1"/>
              <a:t>frequency</a:t>
            </a:r>
            <a:r>
              <a:rPr lang="nl-NL" sz="2000" dirty="0"/>
              <a:t> </a:t>
            </a:r>
            <a:r>
              <a:rPr lang="nl-NL" sz="2000" dirty="0" err="1"/>
              <a:t>comb</a:t>
            </a:r>
            <a:r>
              <a:rPr lang="nl-NL" sz="2000" dirty="0"/>
              <a:t> is the spectrum of a </a:t>
            </a:r>
            <a:r>
              <a:rPr lang="nl-NL" sz="2000" dirty="0" err="1"/>
              <a:t>pulsed</a:t>
            </a:r>
            <a:r>
              <a:rPr lang="nl-NL" sz="2000" dirty="0"/>
              <a:t> laser:</a:t>
            </a:r>
            <a:endParaRPr lang="en-US" sz="2000" i="1" dirty="0"/>
          </a:p>
        </p:txBody>
      </p:sp>
      <p:sp>
        <p:nvSpPr>
          <p:cNvPr id="1031" name="Text Box 18"/>
          <p:cNvSpPr txBox="1">
            <a:spLocks noChangeArrowheads="1"/>
          </p:cNvSpPr>
          <p:nvPr/>
        </p:nvSpPr>
        <p:spPr bwMode="auto">
          <a:xfrm>
            <a:off x="1981200" y="5410200"/>
            <a:ext cx="3268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i="1"/>
              <a:t>f</a:t>
            </a:r>
            <a:r>
              <a:rPr lang="nl-NL" i="1" baseline="-25000"/>
              <a:t>rep</a:t>
            </a:r>
            <a:r>
              <a:rPr lang="nl-NL"/>
              <a:t>: repetition frequency</a:t>
            </a:r>
          </a:p>
          <a:p>
            <a:r>
              <a:rPr lang="nl-NL" i="1"/>
              <a:t>f</a:t>
            </a:r>
            <a:r>
              <a:rPr lang="nl-NL" i="1" baseline="-25000"/>
              <a:t>0</a:t>
            </a:r>
            <a:r>
              <a:rPr lang="nl-NL" i="1"/>
              <a:t> = </a:t>
            </a:r>
            <a:r>
              <a:rPr lang="nl-NL" i="1">
                <a:latin typeface="Symbol" pitchFamily="18" charset="2"/>
              </a:rPr>
              <a:t>f/2p</a:t>
            </a:r>
            <a:r>
              <a:rPr lang="nl-NL" i="1"/>
              <a:t> • f</a:t>
            </a:r>
            <a:r>
              <a:rPr lang="nl-NL" i="1" baseline="-25000"/>
              <a:t>rep</a:t>
            </a:r>
            <a:r>
              <a:rPr lang="nl-NL"/>
              <a:t>: offset frequentie</a:t>
            </a:r>
            <a:endParaRPr lang="en-US"/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6000750" y="5786438"/>
          <a:ext cx="2419350" cy="566737"/>
        </p:xfrm>
        <a:graphic>
          <a:graphicData uri="http://schemas.openxmlformats.org/presentationml/2006/ole">
            <p:oleObj spid="_x0000_s38914" r:id="rId3" imgW="1028254" imgH="241195" progId="Equation.3">
              <p:embed/>
            </p:oleObj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5750" y="2428875"/>
            <a:ext cx="5905500" cy="2722563"/>
            <a:chOff x="2373820" y="2405092"/>
            <a:chExt cx="5905503" cy="2722558"/>
          </a:xfrm>
        </p:grpSpPr>
        <p:pic>
          <p:nvPicPr>
            <p:cNvPr id="1034" name="Picture 16" descr="pulstrein + spectrum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17839" y="2515966"/>
              <a:ext cx="4561484" cy="261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5" name="Line 8"/>
            <p:cNvSpPr>
              <a:spLocks noChangeShapeType="1"/>
            </p:cNvSpPr>
            <p:nvPr/>
          </p:nvSpPr>
          <p:spPr bwMode="auto">
            <a:xfrm>
              <a:off x="5896780" y="2700754"/>
              <a:ext cx="13032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Text Box 9"/>
            <p:cNvSpPr txBox="1">
              <a:spLocks noChangeArrowheads="1"/>
            </p:cNvSpPr>
            <p:nvPr/>
          </p:nvSpPr>
          <p:spPr bwMode="auto">
            <a:xfrm>
              <a:off x="6222600" y="2405092"/>
              <a:ext cx="7946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/>
                <a:t>1/f</a:t>
              </a:r>
              <a:r>
                <a:rPr lang="nl-NL" baseline="-25000"/>
                <a:t>rep</a:t>
              </a:r>
              <a:endParaRPr lang="en-US"/>
            </a:p>
          </p:txBody>
        </p:sp>
        <p:sp>
          <p:nvSpPr>
            <p:cNvPr id="1037" name="Rectangle 20"/>
            <p:cNvSpPr>
              <a:spLocks noChangeArrowheads="1"/>
            </p:cNvSpPr>
            <p:nvPr/>
          </p:nvSpPr>
          <p:spPr bwMode="auto">
            <a:xfrm>
              <a:off x="2373820" y="2930888"/>
              <a:ext cx="912297" cy="4139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nl-NL"/>
                <a:t>laser</a:t>
              </a:r>
              <a:endParaRPr lang="en-US"/>
            </a:p>
          </p:txBody>
        </p:sp>
        <p:sp>
          <p:nvSpPr>
            <p:cNvPr id="1038" name="Line 22"/>
            <p:cNvSpPr>
              <a:spLocks noChangeShapeType="1"/>
            </p:cNvSpPr>
            <p:nvPr/>
          </p:nvSpPr>
          <p:spPr bwMode="auto">
            <a:xfrm>
              <a:off x="3357554" y="3186111"/>
              <a:ext cx="45614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3" name="Picture 1030" descr="F:\S-ME\SECTIE\LENGTE\Presentaties\2008\IST seminar TU Delft 4 feb 2008\HPIM0212rot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72250" y="2286000"/>
            <a:ext cx="2362200" cy="3149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sz="2800" dirty="0" err="1" smtClean="0"/>
              <a:t>Pulsed</a:t>
            </a:r>
            <a:r>
              <a:rPr lang="nl-NL" sz="2800" dirty="0" smtClean="0"/>
              <a:t> </a:t>
            </a:r>
            <a:r>
              <a:rPr lang="nl-NL" sz="2800" dirty="0" smtClean="0"/>
              <a:t>lasers/</a:t>
            </a:r>
            <a:r>
              <a:rPr lang="nl-NL" sz="2800" dirty="0" err="1" smtClean="0"/>
              <a:t>frequency</a:t>
            </a:r>
            <a:r>
              <a:rPr lang="nl-NL" sz="2800" dirty="0" smtClean="0"/>
              <a:t> </a:t>
            </a:r>
            <a:r>
              <a:rPr lang="nl-NL" sz="2800" dirty="0" err="1" smtClean="0"/>
              <a:t>combs</a:t>
            </a:r>
            <a:endParaRPr lang="en-US" sz="2800" dirty="0" smtClean="0"/>
          </a:p>
        </p:txBody>
      </p:sp>
      <p:sp>
        <p:nvSpPr>
          <p:cNvPr id="5125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1498600"/>
            <a:ext cx="8229600" cy="4525963"/>
          </a:xfrm>
        </p:spPr>
        <p:txBody>
          <a:bodyPr/>
          <a:lstStyle/>
          <a:p>
            <a:pPr marL="514350" indent="-514350"/>
            <a:r>
              <a:rPr lang="nl-NL" dirty="0" err="1" smtClean="0"/>
              <a:t>Many</a:t>
            </a:r>
            <a:r>
              <a:rPr lang="nl-NL" dirty="0" smtClean="0"/>
              <a:t> </a:t>
            </a:r>
            <a:r>
              <a:rPr lang="nl-NL" dirty="0" err="1" smtClean="0"/>
              <a:t>frequencies</a:t>
            </a:r>
            <a:r>
              <a:rPr lang="en-US" dirty="0" smtClean="0"/>
              <a:t> / </a:t>
            </a:r>
            <a:r>
              <a:rPr lang="nl-NL" dirty="0" smtClean="0"/>
              <a:t>‘modes’ </a:t>
            </a:r>
            <a:r>
              <a:rPr lang="nl-NL" dirty="0" err="1" smtClean="0"/>
              <a:t>oscillating</a:t>
            </a:r>
            <a:r>
              <a:rPr lang="nl-NL" dirty="0" smtClean="0"/>
              <a:t> at </a:t>
            </a:r>
            <a:r>
              <a:rPr lang="nl-NL" dirty="0" err="1" smtClean="0"/>
              <a:t>same</a:t>
            </a:r>
            <a:r>
              <a:rPr lang="nl-NL" dirty="0" smtClean="0"/>
              <a:t> time</a:t>
            </a:r>
            <a:r>
              <a:rPr lang="en-US" dirty="0" smtClean="0"/>
              <a:t>, phase locked/mode locked</a:t>
            </a:r>
            <a:r>
              <a:rPr lang="nl-NL" dirty="0" smtClean="0"/>
              <a:t>:</a:t>
            </a:r>
          </a:p>
          <a:p>
            <a:pPr marL="0" indent="0" eaLnBrk="1" hangingPunct="1"/>
            <a:endParaRPr lang="en-US" dirty="0" smtClean="0"/>
          </a:p>
        </p:txBody>
      </p:sp>
      <p:sp>
        <p:nvSpPr>
          <p:cNvPr id="512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FB763D1-9D3B-472D-AE1B-8D55F7B9B471}" type="slidenum">
              <a:rPr lang="nl-NL" smtClean="0"/>
              <a:pPr/>
              <a:t>5</a:t>
            </a:fld>
            <a:endParaRPr lang="nl-NL" smtClean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474913" y="2971800"/>
            <a:ext cx="3240087" cy="1295400"/>
            <a:chOff x="1584" y="1872"/>
            <a:chExt cx="2041" cy="816"/>
          </a:xfrm>
        </p:grpSpPr>
        <p:pic>
          <p:nvPicPr>
            <p:cNvPr id="5134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84" y="2400"/>
              <a:ext cx="2041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4" y="1920"/>
              <a:ext cx="2041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4" y="2160"/>
              <a:ext cx="2041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7" name="Rectangle 4"/>
            <p:cNvSpPr>
              <a:spLocks noChangeArrowheads="1"/>
            </p:cNvSpPr>
            <p:nvPr/>
          </p:nvSpPr>
          <p:spPr bwMode="auto">
            <a:xfrm>
              <a:off x="1584" y="1872"/>
              <a:ext cx="4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 b="0"/>
            </a:p>
          </p:txBody>
        </p:sp>
        <p:sp>
          <p:nvSpPr>
            <p:cNvPr id="5138" name="Rectangle 5"/>
            <p:cNvSpPr>
              <a:spLocks noChangeArrowheads="1"/>
            </p:cNvSpPr>
            <p:nvPr/>
          </p:nvSpPr>
          <p:spPr bwMode="auto">
            <a:xfrm>
              <a:off x="3552" y="1872"/>
              <a:ext cx="48" cy="81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 b="0"/>
            </a:p>
          </p:txBody>
        </p:sp>
      </p:grpSp>
      <p:graphicFrame>
        <p:nvGraphicFramePr>
          <p:cNvPr id="5122" name="Object 12"/>
          <p:cNvGraphicFramePr>
            <a:graphicFrameLocks noChangeAspect="1"/>
          </p:cNvGraphicFramePr>
          <p:nvPr/>
        </p:nvGraphicFramePr>
        <p:xfrm>
          <a:off x="1905000" y="5294313"/>
          <a:ext cx="1047750" cy="722312"/>
        </p:xfrm>
        <a:graphic>
          <a:graphicData uri="http://schemas.openxmlformats.org/presentationml/2006/ole">
            <p:oleObj spid="_x0000_s111618" name="Equation" r:id="rId6" imgW="571320" imgH="393480" progId="Equation.3">
              <p:embed/>
            </p:oleObj>
          </a:graphicData>
        </a:graphic>
      </p:graphicFrame>
      <p:sp>
        <p:nvSpPr>
          <p:cNvPr id="5128" name="Line 13"/>
          <p:cNvSpPr>
            <a:spLocks noChangeShapeType="1"/>
          </p:cNvSpPr>
          <p:nvPr/>
        </p:nvSpPr>
        <p:spPr bwMode="auto">
          <a:xfrm>
            <a:off x="2551113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9" name="Text Box 17"/>
          <p:cNvSpPr txBox="1">
            <a:spLocks noChangeArrowheads="1"/>
          </p:cNvSpPr>
          <p:nvPr/>
        </p:nvSpPr>
        <p:spPr bwMode="auto">
          <a:xfrm>
            <a:off x="3770313" y="4343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800" b="0"/>
              <a:t>L</a:t>
            </a:r>
            <a:endParaRPr lang="en-US" sz="1800" b="0"/>
          </a:p>
        </p:txBody>
      </p:sp>
      <p:sp>
        <p:nvSpPr>
          <p:cNvPr id="5130" name="Text Box 18"/>
          <p:cNvSpPr txBox="1">
            <a:spLocks noChangeArrowheads="1"/>
          </p:cNvSpPr>
          <p:nvPr/>
        </p:nvSpPr>
        <p:spPr bwMode="auto">
          <a:xfrm>
            <a:off x="1905000" y="4800600"/>
            <a:ext cx="591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b="0"/>
              <a:t>Frequency difference subsequent resonant modes:</a:t>
            </a:r>
            <a:endParaRPr lang="en-US" b="0"/>
          </a:p>
        </p:txBody>
      </p:sp>
      <p:graphicFrame>
        <p:nvGraphicFramePr>
          <p:cNvPr id="120851" name="Object 19"/>
          <p:cNvGraphicFramePr>
            <a:graphicFrameLocks noChangeAspect="1"/>
          </p:cNvGraphicFramePr>
          <p:nvPr/>
        </p:nvGraphicFramePr>
        <p:xfrm>
          <a:off x="3344863" y="5334000"/>
          <a:ext cx="1922462" cy="682625"/>
        </p:xfrm>
        <a:graphic>
          <a:graphicData uri="http://schemas.openxmlformats.org/presentationml/2006/ole">
            <p:oleObj spid="_x0000_s111619" name="Equation" r:id="rId7" imgW="1180800" imgH="419040" progId="Equation.3">
              <p:embed/>
            </p:oleObj>
          </a:graphicData>
        </a:graphic>
      </p:graphicFrame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715001" y="5486407"/>
            <a:ext cx="2713038" cy="369888"/>
            <a:chOff x="3600" y="3456"/>
            <a:chExt cx="1709" cy="233"/>
          </a:xfrm>
        </p:grpSpPr>
        <p:sp>
          <p:nvSpPr>
            <p:cNvPr id="5132" name="Text Box 20"/>
            <p:cNvSpPr txBox="1">
              <a:spLocks noChangeArrowheads="1"/>
            </p:cNvSpPr>
            <p:nvPr/>
          </p:nvSpPr>
          <p:spPr bwMode="auto">
            <a:xfrm>
              <a:off x="3600" y="3456"/>
              <a:ext cx="17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b="0" i="1" dirty="0">
                  <a:latin typeface="Times New Roman" pitchFamily="18" charset="0"/>
                </a:rPr>
                <a:t>L</a:t>
              </a:r>
              <a:r>
                <a:rPr lang="nl-NL" b="0" dirty="0">
                  <a:latin typeface="Times New Roman" pitchFamily="18" charset="0"/>
                </a:rPr>
                <a:t> = 15 cm      </a:t>
              </a:r>
              <a:r>
                <a:rPr lang="nl-NL" b="0" dirty="0" smtClean="0">
                  <a:latin typeface="Times New Roman" pitchFamily="18" charset="0"/>
                </a:rPr>
                <a:t>  </a:t>
              </a:r>
              <a:r>
                <a:rPr lang="nl-NL" b="0" i="1" dirty="0" err="1" smtClean="0">
                  <a:latin typeface="Symbol" pitchFamily="18" charset="2"/>
                </a:rPr>
                <a:t>D</a:t>
              </a:r>
              <a:r>
                <a:rPr lang="nl-NL" b="0" i="1" dirty="0" err="1" smtClean="0"/>
                <a:t>f</a:t>
              </a:r>
              <a:r>
                <a:rPr lang="nl-NL" b="0" dirty="0" smtClean="0"/>
                <a:t> </a:t>
              </a:r>
              <a:r>
                <a:rPr lang="nl-NL" b="0" dirty="0"/>
                <a:t>= 1 </a:t>
              </a:r>
              <a:r>
                <a:rPr lang="nl-NL" b="0" dirty="0" err="1"/>
                <a:t>GHz</a:t>
              </a:r>
              <a:endParaRPr lang="nl-NL" b="0" dirty="0">
                <a:latin typeface="Times New Roman" pitchFamily="18" charset="0"/>
              </a:endParaRPr>
            </a:p>
          </p:txBody>
        </p:sp>
        <p:sp>
          <p:nvSpPr>
            <p:cNvPr id="5133" name="Line 21"/>
            <p:cNvSpPr>
              <a:spLocks noChangeShapeType="1"/>
            </p:cNvSpPr>
            <p:nvPr/>
          </p:nvSpPr>
          <p:spPr bwMode="auto">
            <a:xfrm>
              <a:off x="4368" y="360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260350"/>
            <a:ext cx="5842000" cy="719138"/>
          </a:xfrm>
        </p:spPr>
        <p:txBody>
          <a:bodyPr/>
          <a:lstStyle/>
          <a:p>
            <a:pPr eaLnBrk="1" hangingPunct="1"/>
            <a:r>
              <a:rPr lang="nl-NL" sz="2800" smtClean="0"/>
              <a:t>Pulsed lasers </a:t>
            </a:r>
            <a:endParaRPr lang="en-US" sz="2800" smtClean="0"/>
          </a:p>
        </p:txBody>
      </p:sp>
      <p:sp>
        <p:nvSpPr>
          <p:cNvPr id="615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3802203-78AF-480E-941E-F00D1E344E37}" type="slidenum">
              <a:rPr lang="nl-NL" smtClean="0"/>
              <a:pPr/>
              <a:t>6</a:t>
            </a:fld>
            <a:endParaRPr lang="nl-NL" smtClean="0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1673225" y="4953000"/>
            <a:ext cx="6467475" cy="966788"/>
            <a:chOff x="1152" y="3120"/>
            <a:chExt cx="4074" cy="609"/>
          </a:xfrm>
        </p:grpSpPr>
        <p:pic>
          <p:nvPicPr>
            <p:cNvPr id="6172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52" y="3120"/>
              <a:ext cx="3408" cy="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73" name="Text Box 36"/>
            <p:cNvSpPr txBox="1">
              <a:spLocks noChangeArrowheads="1"/>
            </p:cNvSpPr>
            <p:nvPr/>
          </p:nvSpPr>
          <p:spPr bwMode="auto">
            <a:xfrm>
              <a:off x="4790" y="3287"/>
              <a:ext cx="4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l-NL" sz="1800" b="0"/>
                <a:t>SUM</a:t>
              </a:r>
              <a:endParaRPr lang="en-US" sz="1800" b="0"/>
            </a:p>
          </p:txBody>
        </p:sp>
      </p:grpSp>
      <p:pic>
        <p:nvPicPr>
          <p:cNvPr id="11982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3225" y="4953000"/>
            <a:ext cx="5562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5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3225" y="4953000"/>
            <a:ext cx="5562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7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3225" y="4953000"/>
            <a:ext cx="55626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524000" y="1066800"/>
            <a:ext cx="6473825" cy="477838"/>
            <a:chOff x="960" y="672"/>
            <a:chExt cx="4078" cy="301"/>
          </a:xfrm>
        </p:grpSpPr>
        <p:pic>
          <p:nvPicPr>
            <p:cNvPr id="6171" name="Picture 1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0" y="689"/>
              <a:ext cx="355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51" name="Object 22"/>
            <p:cNvGraphicFramePr>
              <a:graphicFrameLocks noChangeAspect="1"/>
            </p:cNvGraphicFramePr>
            <p:nvPr/>
          </p:nvGraphicFramePr>
          <p:xfrm>
            <a:off x="4470" y="672"/>
            <a:ext cx="568" cy="301"/>
          </p:xfrm>
          <a:graphic>
            <a:graphicData uri="http://schemas.openxmlformats.org/presentationml/2006/ole">
              <p:oleObj spid="_x0000_s109575" name="Equation" r:id="rId8" imgW="431640" imgH="228600" progId="Equation.3">
                <p:embed/>
              </p:oleObj>
            </a:graphicData>
          </a:graphic>
        </p:graphicFrame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1524000" y="1660525"/>
            <a:ext cx="7164388" cy="477838"/>
            <a:chOff x="960" y="1046"/>
            <a:chExt cx="4513" cy="301"/>
          </a:xfrm>
        </p:grpSpPr>
        <p:pic>
          <p:nvPicPr>
            <p:cNvPr id="6170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60" y="1060"/>
              <a:ext cx="355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50" name="Object 23"/>
            <p:cNvGraphicFramePr>
              <a:graphicFrameLocks noChangeAspect="1"/>
            </p:cNvGraphicFramePr>
            <p:nvPr/>
          </p:nvGraphicFramePr>
          <p:xfrm>
            <a:off x="4470" y="1046"/>
            <a:ext cx="1003" cy="301"/>
          </p:xfrm>
          <a:graphic>
            <a:graphicData uri="http://schemas.openxmlformats.org/presentationml/2006/ole">
              <p:oleObj spid="_x0000_s109574" name="Equation" r:id="rId10" imgW="761760" imgH="228600" progId="Equation.3">
                <p:embed/>
              </p:oleObj>
            </a:graphicData>
          </a:graphic>
        </p:graphicFrame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524000" y="3443288"/>
            <a:ext cx="7323138" cy="477837"/>
            <a:chOff x="960" y="2169"/>
            <a:chExt cx="4613" cy="301"/>
          </a:xfrm>
        </p:grpSpPr>
        <p:pic>
          <p:nvPicPr>
            <p:cNvPr id="6169" name="Picture 1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2173"/>
              <a:ext cx="355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9" name="Object 24"/>
            <p:cNvGraphicFramePr>
              <a:graphicFrameLocks noChangeAspect="1"/>
            </p:cNvGraphicFramePr>
            <p:nvPr/>
          </p:nvGraphicFramePr>
          <p:xfrm>
            <a:off x="4470" y="2169"/>
            <a:ext cx="1103" cy="301"/>
          </p:xfrm>
          <a:graphic>
            <a:graphicData uri="http://schemas.openxmlformats.org/presentationml/2006/ole">
              <p:oleObj spid="_x0000_s109573" name="Equation" r:id="rId12" imgW="838080" imgH="228600" progId="Equation.3">
                <p:embed/>
              </p:oleObj>
            </a:graphicData>
          </a:graphic>
        </p:graphicFrame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1524000" y="2849563"/>
            <a:ext cx="7297738" cy="477837"/>
            <a:chOff x="960" y="1795"/>
            <a:chExt cx="4597" cy="301"/>
          </a:xfrm>
        </p:grpSpPr>
        <p:pic>
          <p:nvPicPr>
            <p:cNvPr id="6168" name="Picture 1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60" y="1802"/>
              <a:ext cx="355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8" name="Object 25"/>
            <p:cNvGraphicFramePr>
              <a:graphicFrameLocks noChangeAspect="1"/>
            </p:cNvGraphicFramePr>
            <p:nvPr/>
          </p:nvGraphicFramePr>
          <p:xfrm>
            <a:off x="4470" y="1795"/>
            <a:ext cx="1087" cy="301"/>
          </p:xfrm>
          <a:graphic>
            <a:graphicData uri="http://schemas.openxmlformats.org/presentationml/2006/ole">
              <p:oleObj spid="_x0000_s109572" name="Equation" r:id="rId14" imgW="825480" imgH="228600" progId="Equation.3">
                <p:embed/>
              </p:oleObj>
            </a:graphicData>
          </a:graphic>
        </p:graphicFrame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524000" y="2254250"/>
            <a:ext cx="7323138" cy="477838"/>
            <a:chOff x="960" y="1420"/>
            <a:chExt cx="4613" cy="301"/>
          </a:xfrm>
        </p:grpSpPr>
        <p:pic>
          <p:nvPicPr>
            <p:cNvPr id="6167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60" y="1431"/>
              <a:ext cx="3552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7" name="Object 27"/>
            <p:cNvGraphicFramePr>
              <a:graphicFrameLocks noChangeAspect="1"/>
            </p:cNvGraphicFramePr>
            <p:nvPr/>
          </p:nvGraphicFramePr>
          <p:xfrm>
            <a:off x="4470" y="1420"/>
            <a:ext cx="1103" cy="301"/>
          </p:xfrm>
          <a:graphic>
            <a:graphicData uri="http://schemas.openxmlformats.org/presentationml/2006/ole">
              <p:oleObj spid="_x0000_s109571" name="Equation" r:id="rId16" imgW="838080" imgH="228600" progId="Equation.3">
                <p:embed/>
              </p:oleObj>
            </a:graphicData>
          </a:graphic>
        </p:graphicFrame>
      </p:grpSp>
      <p:pic>
        <p:nvPicPr>
          <p:cNvPr id="119842" name="Picture 34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673225" y="4953000"/>
            <a:ext cx="54102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43" name="Text Box 35"/>
          <p:cNvSpPr txBox="1">
            <a:spLocks noChangeArrowheads="1"/>
          </p:cNvSpPr>
          <p:nvPr/>
        </p:nvSpPr>
        <p:spPr bwMode="auto">
          <a:xfrm>
            <a:off x="1752600" y="4114800"/>
            <a:ext cx="362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1800" b="0"/>
              <a:t>And so on, for example 30 waves:</a:t>
            </a:r>
            <a:endParaRPr lang="en-US" sz="1800" b="0"/>
          </a:p>
        </p:txBody>
      </p: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505200" y="4419600"/>
            <a:ext cx="1752600" cy="501650"/>
            <a:chOff x="2208" y="2784"/>
            <a:chExt cx="1104" cy="316"/>
          </a:xfrm>
        </p:grpSpPr>
        <p:graphicFrame>
          <p:nvGraphicFramePr>
            <p:cNvPr id="6146" name="Object 39"/>
            <p:cNvGraphicFramePr>
              <a:graphicFrameLocks noChangeAspect="1"/>
            </p:cNvGraphicFramePr>
            <p:nvPr/>
          </p:nvGraphicFramePr>
          <p:xfrm>
            <a:off x="2505" y="2784"/>
            <a:ext cx="510" cy="316"/>
          </p:xfrm>
          <a:graphic>
            <a:graphicData uri="http://schemas.openxmlformats.org/presentationml/2006/ole">
              <p:oleObj spid="_x0000_s109570" name="Equation" r:id="rId18" imgW="355320" imgH="203040" progId="Equation.3">
                <p:embed/>
              </p:oleObj>
            </a:graphicData>
          </a:graphic>
        </p:graphicFrame>
        <p:sp>
          <p:nvSpPr>
            <p:cNvPr id="6166" name="Line 40"/>
            <p:cNvSpPr>
              <a:spLocks noChangeShapeType="1"/>
            </p:cNvSpPr>
            <p:nvPr/>
          </p:nvSpPr>
          <p:spPr bwMode="auto">
            <a:xfrm>
              <a:off x="2208" y="302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9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9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4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1717948"/>
            <a:ext cx="5741612" cy="400685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Offset frequency and repetition frequency are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stabilized to an atomic clock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and known on comparable level of accuracy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(vacuum)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pulse-to-pulse distance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is known on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same level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About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10 thousand phase-locked frequencies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covering the spectral range from 808-828 nm contribute to the laser output (VSL comb)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Tool for direct 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calibration of optical frequency standards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with respect to SI second (using spectral broadening in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microstructured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fiber)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27163" y="574675"/>
            <a:ext cx="65532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ts val="4000"/>
              </a:lnSpc>
              <a:defRPr/>
            </a:pPr>
            <a:r>
              <a:rPr lang="nl-NL" sz="2800" kern="0" dirty="0" err="1" smtClean="0">
                <a:ea typeface="+mj-ea"/>
                <a:cs typeface="Arial" pitchFamily="34" charset="0"/>
              </a:rPr>
              <a:t>Properties</a:t>
            </a:r>
            <a:r>
              <a:rPr lang="nl-NL" sz="2800" kern="0" dirty="0" smtClean="0">
                <a:ea typeface="+mj-ea"/>
                <a:cs typeface="Arial" pitchFamily="34" charset="0"/>
              </a:rPr>
              <a:t> of the </a:t>
            </a:r>
            <a:r>
              <a:rPr lang="nl-NL" sz="2800" kern="0" dirty="0" err="1" smtClean="0">
                <a:ea typeface="+mj-ea"/>
                <a:cs typeface="Arial" pitchFamily="34" charset="0"/>
              </a:rPr>
              <a:t>frequency</a:t>
            </a:r>
            <a:r>
              <a:rPr lang="nl-NL" sz="2800" kern="0" dirty="0" smtClean="0">
                <a:ea typeface="+mj-ea"/>
                <a:cs typeface="Arial" pitchFamily="34" charset="0"/>
              </a:rPr>
              <a:t> </a:t>
            </a:r>
            <a:r>
              <a:rPr lang="nl-NL" sz="2800" kern="0" dirty="0" err="1">
                <a:ea typeface="+mj-ea"/>
                <a:cs typeface="Arial" pitchFamily="34" charset="0"/>
              </a:rPr>
              <a:t>comb</a:t>
            </a:r>
            <a:endParaRPr lang="en-US" sz="2800" kern="0" dirty="0">
              <a:ea typeface="+mj-ea"/>
              <a:cs typeface="Arial" pitchFamily="34" charset="0"/>
            </a:endParaRPr>
          </a:p>
        </p:txBody>
      </p:sp>
      <p:pic>
        <p:nvPicPr>
          <p:cNvPr id="7" name="Picture 9" descr="5217d01_2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9446" y="1765300"/>
            <a:ext cx="2933934" cy="222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Properties of interest for distance measurement: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Stabilized pulse to pulse distance, acting as a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ruler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for distance measurement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Wide spectrum, allowing for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spectral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interferometry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Presence of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thousands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of individual and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stabilized laser modes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available for homodyne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interferometry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554163" y="574675"/>
            <a:ext cx="65532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ts val="4000"/>
              </a:lnSpc>
              <a:defRPr/>
            </a:pPr>
            <a:r>
              <a:rPr lang="nl-NL" sz="2800" kern="0" dirty="0" err="1" smtClean="0">
                <a:ea typeface="+mj-ea"/>
                <a:cs typeface="Arial" pitchFamily="34" charset="0"/>
              </a:rPr>
              <a:t>Properties</a:t>
            </a:r>
            <a:r>
              <a:rPr lang="nl-NL" sz="2800" kern="0" dirty="0" smtClean="0">
                <a:ea typeface="+mj-ea"/>
                <a:cs typeface="Arial" pitchFamily="34" charset="0"/>
              </a:rPr>
              <a:t> of the </a:t>
            </a:r>
            <a:r>
              <a:rPr lang="nl-NL" sz="2800" kern="0" dirty="0" err="1" smtClean="0">
                <a:ea typeface="+mj-ea"/>
                <a:cs typeface="Arial" pitchFamily="34" charset="0"/>
              </a:rPr>
              <a:t>frequency</a:t>
            </a:r>
            <a:r>
              <a:rPr lang="nl-NL" sz="2800" kern="0" dirty="0" smtClean="0">
                <a:ea typeface="+mj-ea"/>
                <a:cs typeface="Arial" pitchFamily="34" charset="0"/>
              </a:rPr>
              <a:t> </a:t>
            </a:r>
            <a:r>
              <a:rPr lang="nl-NL" sz="2800" kern="0" dirty="0" err="1">
                <a:ea typeface="+mj-ea"/>
                <a:cs typeface="Arial" pitchFamily="34" charset="0"/>
              </a:rPr>
              <a:t>comb</a:t>
            </a:r>
            <a:endParaRPr lang="en-US" sz="2800" kern="0" dirty="0">
              <a:ea typeface="+mj-ea"/>
              <a:cs typeface="Arial" pitchFamily="34" charset="0"/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330222" y="4051300"/>
            <a:ext cx="3997427" cy="2395538"/>
            <a:chOff x="3717839" y="2284508"/>
            <a:chExt cx="4561484" cy="2843142"/>
          </a:xfrm>
        </p:grpSpPr>
        <p:pic>
          <p:nvPicPr>
            <p:cNvPr id="8" name="Picture 16" descr="pulstrein + spectru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7839" y="2515966"/>
              <a:ext cx="4561484" cy="2611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5896780" y="2700754"/>
              <a:ext cx="13032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6222600" y="2284508"/>
              <a:ext cx="79468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nl-NL" dirty="0"/>
                <a:t>1/</a:t>
              </a:r>
              <a:r>
                <a:rPr lang="nl-NL" dirty="0" err="1"/>
                <a:t>f</a:t>
              </a:r>
              <a:r>
                <a:rPr lang="nl-NL" baseline="-25000" dirty="0" err="1"/>
                <a:t>rep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91200" y="4381500"/>
            <a:ext cx="33528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endParaRPr lang="en-US" sz="2000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0" lvl="1"/>
            <a:r>
              <a:rPr lang="en-US" sz="2000" b="1" dirty="0" smtClean="0">
                <a:solidFill>
                  <a:schemeClr val="tx2"/>
                </a:solidFill>
                <a:cs typeface="Arial" pitchFamily="34" charset="0"/>
              </a:rPr>
              <a:t>The pulse train can be viewed as a superposition of phase-locked wavelengths.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1143000"/>
          </a:xfrm>
        </p:spPr>
        <p:txBody>
          <a:bodyPr/>
          <a:lstStyle/>
          <a:p>
            <a:pPr algn="l"/>
            <a:r>
              <a:rPr lang="en-US" sz="2800" dirty="0" smtClean="0">
                <a:latin typeface="Arial" pitchFamily="34" charset="0"/>
                <a:cs typeface="Arial" pitchFamily="34" charset="0"/>
              </a:rPr>
              <a:t>Why comb based distance measurement?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Absolute distance measurement with high accuracy combined with long range of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nonambiguity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3"/>
            <a:r>
              <a:rPr lang="en-US" sz="1800" dirty="0" smtClean="0">
                <a:latin typeface="Arial" pitchFamily="34" charset="0"/>
                <a:cs typeface="Arial" pitchFamily="34" charset="0"/>
              </a:rPr>
              <a:t>Non-ambiguity range: e.g. 15 cm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&lt; 500 nm for single wavelength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interferometry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Prospect of very long range applications (&gt;1000 km) due to long coherence length</a:t>
            </a: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Direct traceability to SI second</a:t>
            </a:r>
          </a:p>
          <a:p>
            <a:pPr lvl="2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2"/>
            <a:r>
              <a:rPr lang="en-US" dirty="0" smtClean="0">
                <a:latin typeface="Arial" pitchFamily="34" charset="0"/>
                <a:cs typeface="Arial" pitchFamily="34" charset="0"/>
              </a:rPr>
              <a:t>Potential applications</a:t>
            </a:r>
          </a:p>
          <a:p>
            <a:pPr lvl="3"/>
            <a:r>
              <a:rPr lang="en-US" sz="1800" dirty="0" smtClean="0">
                <a:latin typeface="Arial" pitchFamily="34" charset="0"/>
                <a:cs typeface="Arial" pitchFamily="34" charset="0"/>
              </a:rPr>
              <a:t>Distance measurement between satellites</a:t>
            </a:r>
          </a:p>
          <a:p>
            <a:pPr lvl="3"/>
            <a:r>
              <a:rPr lang="en-US" sz="1800" dirty="0" smtClean="0">
                <a:latin typeface="Arial" pitchFamily="34" charset="0"/>
                <a:cs typeface="Arial" pitchFamily="34" charset="0"/>
              </a:rPr>
              <a:t>Surveying applications or large scale structures</a:t>
            </a:r>
          </a:p>
          <a:p>
            <a:pPr lvl="3"/>
            <a:r>
              <a:rPr lang="en-US" sz="1800" dirty="0" smtClean="0">
                <a:latin typeface="Arial" pitchFamily="34" charset="0"/>
                <a:cs typeface="Arial" pitchFamily="34" charset="0"/>
              </a:rPr>
              <a:t>Refractive index measurement</a:t>
            </a:r>
          </a:p>
          <a:p>
            <a:pPr lvl="3"/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Voorbeeld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9D53FC-715F-4268-8E08-9B14A8BC2DF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def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 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el 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uwe volgdi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rijze volgdi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Witte volgdi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Afsluitende Dia 1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fsluitende Dia 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Afsluitende Dia 3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def</Template>
  <TotalTime>1398</TotalTime>
  <Words>1368</Words>
  <Application>Microsoft Office PowerPoint</Application>
  <PresentationFormat>On-screen Show (4:3)</PresentationFormat>
  <Paragraphs>225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Powerpoint def</vt:lpstr>
      <vt:lpstr>Titel 2</vt:lpstr>
      <vt:lpstr>Titel 3</vt:lpstr>
      <vt:lpstr>Blauwe volgdia</vt:lpstr>
      <vt:lpstr>Grijze volgdia</vt:lpstr>
      <vt:lpstr>1_Witte volgdia</vt:lpstr>
      <vt:lpstr>Afsluitende Dia 1</vt:lpstr>
      <vt:lpstr>Afsluitende Dia 2</vt:lpstr>
      <vt:lpstr>Afsluitende Dia 3</vt:lpstr>
      <vt:lpstr>Microsoft Equation 3.0</vt:lpstr>
      <vt:lpstr>Equation</vt:lpstr>
      <vt:lpstr>Graph</vt:lpstr>
      <vt:lpstr>Spectrally resolved frequency comb interferometry   </vt:lpstr>
      <vt:lpstr>Outline</vt:lpstr>
      <vt:lpstr>About VSL</vt:lpstr>
      <vt:lpstr>Slide 4</vt:lpstr>
      <vt:lpstr>Pulsed lasers/frequency combs</vt:lpstr>
      <vt:lpstr>Pulsed lasers </vt:lpstr>
      <vt:lpstr>Slide 7</vt:lpstr>
      <vt:lpstr>Slide 8</vt:lpstr>
      <vt:lpstr>Why comb based distance measurement?</vt:lpstr>
      <vt:lpstr>Application to distance measurement</vt:lpstr>
      <vt:lpstr>Slide 11</vt:lpstr>
      <vt:lpstr>Slide 12</vt:lpstr>
      <vt:lpstr>Distance measurement based on spectral interferometry</vt:lpstr>
      <vt:lpstr>Unwrapping the comb       </vt:lpstr>
      <vt:lpstr>Unwrapping the comb       </vt:lpstr>
      <vt:lpstr>Slide 16</vt:lpstr>
      <vt:lpstr>Calibration issue: which line is which? Or: how to sort dots in right order along a frequency axis </vt:lpstr>
      <vt:lpstr>Setup for distance measurement with a VIPA spectrometer</vt:lpstr>
      <vt:lpstr>Comb interference at various delays</vt:lpstr>
      <vt:lpstr>Reconstructed comb spectrum</vt:lpstr>
      <vt:lpstr>1) Distance determination from spectral interferometry</vt:lpstr>
      <vt:lpstr>Slide 22</vt:lpstr>
      <vt:lpstr>Comparison to counting interferometer</vt:lpstr>
      <vt:lpstr>Discussion</vt:lpstr>
      <vt:lpstr>Conclusions</vt:lpstr>
      <vt:lpstr>Follow up options </vt:lpstr>
      <vt:lpstr>Mode-filtering </vt:lpstr>
      <vt:lpstr>Application to distance measurement</vt:lpstr>
      <vt:lpstr>Slide 29</vt:lpstr>
      <vt:lpstr>Slide 30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van den Berg</dc:creator>
  <cp:lastModifiedBy>Steven van den Berg</cp:lastModifiedBy>
  <cp:revision>20</cp:revision>
  <dcterms:created xsi:type="dcterms:W3CDTF">2012-10-04T12:24:03Z</dcterms:created>
  <dcterms:modified xsi:type="dcterms:W3CDTF">2013-09-25T20:27:17Z</dcterms:modified>
</cp:coreProperties>
</file>