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9" r:id="rId3"/>
    <p:sldId id="257" r:id="rId4"/>
    <p:sldId id="270" r:id="rId5"/>
    <p:sldId id="258" r:id="rId6"/>
    <p:sldId id="266" r:id="rId7"/>
    <p:sldId id="259" r:id="rId8"/>
    <p:sldId id="262" r:id="rId9"/>
    <p:sldId id="260" r:id="rId10"/>
    <p:sldId id="271" r:id="rId11"/>
    <p:sldId id="272" r:id="rId12"/>
    <p:sldId id="273" r:id="rId13"/>
    <p:sldId id="275" r:id="rId14"/>
    <p:sldId id="274" r:id="rId15"/>
    <p:sldId id="284" r:id="rId16"/>
    <p:sldId id="290" r:id="rId17"/>
    <p:sldId id="282" r:id="rId18"/>
    <p:sldId id="277" r:id="rId19"/>
    <p:sldId id="267" r:id="rId20"/>
    <p:sldId id="268" r:id="rId21"/>
    <p:sldId id="278" r:id="rId22"/>
    <p:sldId id="281" r:id="rId23"/>
    <p:sldId id="286" r:id="rId24"/>
    <p:sldId id="279" r:id="rId25"/>
    <p:sldId id="289" r:id="rId26"/>
    <p:sldId id="285" r:id="rId27"/>
    <p:sldId id="288" r:id="rId28"/>
    <p:sldId id="291" r:id="rId29"/>
    <p:sldId id="261" r:id="rId3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A0000"/>
    <a:srgbClr val="BC00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47403" autoAdjust="0"/>
  </p:normalViewPr>
  <p:slideViewPr>
    <p:cSldViewPr>
      <p:cViewPr varScale="1">
        <p:scale>
          <a:sx n="115" d="100"/>
          <a:sy n="115" d="100"/>
        </p:scale>
        <p:origin x="-14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32E79-EF22-4CCE-8221-3923E4BE4789}" type="datetimeFigureOut">
              <a:rPr lang="en-US" smtClean="0"/>
              <a:t>9/26/2013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95268-4B87-4701-B0C7-D5A6DE033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32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95268-4B87-4701-B0C7-D5A6DE0339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8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0D3E-AF13-4C79-BC53-BC0546DE97CB}" type="datetimeFigureOut">
              <a:rPr lang="sv-SE" smtClean="0"/>
              <a:t>2013-09-26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A817-0CC2-44EB-92F6-C6F9263377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015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0D3E-AF13-4C79-BC53-BC0546DE97CB}" type="datetimeFigureOut">
              <a:rPr lang="sv-SE" smtClean="0"/>
              <a:t>2013-09-26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A817-0CC2-44EB-92F6-C6F9263377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551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0D3E-AF13-4C79-BC53-BC0546DE97CB}" type="datetimeFigureOut">
              <a:rPr lang="sv-SE" smtClean="0"/>
              <a:t>2013-09-26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A817-0CC2-44EB-92F6-C6F9263377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144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0D3E-AF13-4C79-BC53-BC0546DE97CB}" type="datetimeFigureOut">
              <a:rPr lang="sv-SE" smtClean="0"/>
              <a:t>2013-09-26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A817-0CC2-44EB-92F6-C6F9263377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911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0D3E-AF13-4C79-BC53-BC0546DE97CB}" type="datetimeFigureOut">
              <a:rPr lang="sv-SE" smtClean="0"/>
              <a:t>2013-09-26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A817-0CC2-44EB-92F6-C6F9263377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038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0D3E-AF13-4C79-BC53-BC0546DE97CB}" type="datetimeFigureOut">
              <a:rPr lang="sv-SE" smtClean="0"/>
              <a:t>2013-09-26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A817-0CC2-44EB-92F6-C6F9263377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796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0D3E-AF13-4C79-BC53-BC0546DE97CB}" type="datetimeFigureOut">
              <a:rPr lang="sv-SE" smtClean="0"/>
              <a:t>2013-09-26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A817-0CC2-44EB-92F6-C6F9263377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0844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0D3E-AF13-4C79-BC53-BC0546DE97CB}" type="datetimeFigureOut">
              <a:rPr lang="sv-SE" smtClean="0"/>
              <a:t>2013-09-26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A817-0CC2-44EB-92F6-C6F9263377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1349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0D3E-AF13-4C79-BC53-BC0546DE97CB}" type="datetimeFigureOut">
              <a:rPr lang="sv-SE" smtClean="0"/>
              <a:t>2013-09-26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A817-0CC2-44EB-92F6-C6F9263377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42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0D3E-AF13-4C79-BC53-BC0546DE97CB}" type="datetimeFigureOut">
              <a:rPr lang="sv-SE" smtClean="0"/>
              <a:t>2013-09-26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A817-0CC2-44EB-92F6-C6F9263377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01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0D3E-AF13-4C79-BC53-BC0546DE97CB}" type="datetimeFigureOut">
              <a:rPr lang="sv-SE" smtClean="0"/>
              <a:t>2013-09-26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3A817-0CC2-44EB-92F6-C6F9263377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208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B0D3E-AF13-4C79-BC53-BC0546DE97CB}" type="datetimeFigureOut">
              <a:rPr lang="sv-SE" smtClean="0"/>
              <a:t>2013-09-26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3A817-0CC2-44EB-92F6-C6F9263377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458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rofiles.spiedigitallibrary.org/summary.aspx?DOI=10.1117/12.921015&amp;Name=Torben+Andersen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profiles.spiedigitallibrary.org/summary.aspx?DOI=10.1117/12.921015&amp;Name=Anita+Enmark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profiles.spiedigitallibrary.org/summary.aspx?DOI=10.1117/12.921015&amp;Name=Antoine+Labeyrie" TargetMode="External"/><Relationship Id="rId5" Type="http://schemas.openxmlformats.org/officeDocument/2006/relationships/hyperlink" Target="http://profiles.spiedigitallibrary.org/summary.aspx?DOI=10.1117/12.921015&amp;Name=Rijuparna+Chakraborty" TargetMode="External"/><Relationship Id="rId4" Type="http://schemas.openxmlformats.org/officeDocument/2006/relationships/hyperlink" Target="http://profiles.spiedigitallibrary.org/summary.aspx?DOI=10.1117/12.921015&amp;Name=Mette+Owner-Peterse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/>
          <a:lstStyle/>
          <a:p>
            <a:r>
              <a:rPr lang="en-US" dirty="0" smtClean="0"/>
              <a:t>Modeling of Cable </a:t>
            </a:r>
            <a:r>
              <a:rPr lang="en-US" dirty="0" err="1" smtClean="0"/>
              <a:t>Suspensi</a:t>
            </a:r>
            <a:r>
              <a:rPr lang="en-US" noProof="0" dirty="0" smtClean="0"/>
              <a:t>on for the </a:t>
            </a:r>
            <a:r>
              <a:rPr lang="en-US" noProof="0" dirty="0" err="1" smtClean="0"/>
              <a:t>Carlina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920" y="2348880"/>
            <a:ext cx="6400800" cy="2567136"/>
          </a:xfrm>
        </p:spPr>
        <p:txBody>
          <a:bodyPr/>
          <a:lstStyle/>
          <a:p>
            <a:r>
              <a:rPr lang="en-US" sz="2400" noProof="0" dirty="0" err="1" smtClean="0">
                <a:solidFill>
                  <a:schemeClr val="accent6"/>
                </a:solidFill>
              </a:rPr>
              <a:t>Torben</a:t>
            </a:r>
            <a:r>
              <a:rPr lang="en-US" sz="2400" noProof="0" dirty="0" smtClean="0">
                <a:solidFill>
                  <a:schemeClr val="accent6"/>
                </a:solidFill>
              </a:rPr>
              <a:t> Andersen</a:t>
            </a:r>
            <a:r>
              <a:rPr lang="en-US" sz="2400" baseline="30000" noProof="0" dirty="0" smtClean="0">
                <a:solidFill>
                  <a:schemeClr val="accent6"/>
                </a:solidFill>
              </a:rPr>
              <a:t>1</a:t>
            </a:r>
          </a:p>
          <a:p>
            <a:r>
              <a:rPr lang="en-US" sz="2400" noProof="0" dirty="0" err="1" smtClean="0">
                <a:solidFill>
                  <a:schemeClr val="accent6"/>
                </a:solidFill>
              </a:rPr>
              <a:t>Mette</a:t>
            </a:r>
            <a:r>
              <a:rPr lang="en-US" sz="2400" noProof="0" dirty="0" smtClean="0">
                <a:solidFill>
                  <a:schemeClr val="accent6"/>
                </a:solidFill>
              </a:rPr>
              <a:t> Owner-Petersen</a:t>
            </a:r>
            <a:r>
              <a:rPr lang="en-US" sz="2400" baseline="30000" noProof="0" dirty="0" smtClean="0">
                <a:solidFill>
                  <a:schemeClr val="accent6"/>
                </a:solidFill>
              </a:rPr>
              <a:t>1</a:t>
            </a:r>
          </a:p>
          <a:p>
            <a:r>
              <a:rPr lang="en-US" sz="2400" noProof="0" dirty="0" smtClean="0">
                <a:solidFill>
                  <a:schemeClr val="accent6"/>
                </a:solidFill>
              </a:rPr>
              <a:t>Hervé Le Coroller</a:t>
            </a:r>
            <a:r>
              <a:rPr lang="en-US" sz="2400" baseline="30000" noProof="0" dirty="0" smtClean="0">
                <a:solidFill>
                  <a:schemeClr val="accent6"/>
                </a:solidFill>
              </a:rPr>
              <a:t>2</a:t>
            </a:r>
          </a:p>
          <a:p>
            <a:endParaRPr lang="en-US" sz="2400" baseline="30000" noProof="0" dirty="0" smtClean="0">
              <a:solidFill>
                <a:schemeClr val="accent6"/>
              </a:solidFill>
            </a:endParaRPr>
          </a:p>
          <a:p>
            <a:r>
              <a:rPr lang="en-US" sz="2000" baseline="30000" noProof="0" dirty="0" smtClean="0">
                <a:solidFill>
                  <a:schemeClr val="accent6"/>
                </a:solidFill>
              </a:rPr>
              <a:t>1 </a:t>
            </a:r>
            <a:r>
              <a:rPr lang="en-US" sz="2000" noProof="0" dirty="0" smtClean="0">
                <a:solidFill>
                  <a:schemeClr val="accent6"/>
                </a:solidFill>
              </a:rPr>
              <a:t>Lund Observatory, Sweden</a:t>
            </a:r>
          </a:p>
          <a:p>
            <a:r>
              <a:rPr lang="en-US" sz="2000" baseline="30000" noProof="0" dirty="0" smtClean="0">
                <a:solidFill>
                  <a:schemeClr val="accent6"/>
                </a:solidFill>
              </a:rPr>
              <a:t>2 </a:t>
            </a:r>
            <a:r>
              <a:rPr lang="en-US" sz="2000" noProof="0" dirty="0" err="1" smtClean="0">
                <a:solidFill>
                  <a:schemeClr val="accent6"/>
                </a:solidFill>
              </a:rPr>
              <a:t>Observatoire</a:t>
            </a:r>
            <a:r>
              <a:rPr lang="en-US" sz="2000" noProof="0" dirty="0" smtClean="0">
                <a:solidFill>
                  <a:schemeClr val="accent6"/>
                </a:solidFill>
              </a:rPr>
              <a:t> de Haute Provence, France</a:t>
            </a:r>
          </a:p>
          <a:p>
            <a:endParaRPr lang="en-US" baseline="30000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640828" y="5157192"/>
            <a:ext cx="7746351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2693988" algn="l"/>
              </a:tabLst>
            </a:pPr>
            <a:r>
              <a:rPr lang="sv-SE" sz="2400" dirty="0" smtClean="0"/>
              <a:t>Main skepticism:	</a:t>
            </a:r>
            <a:r>
              <a:rPr lang="sv-SE" sz="2400" dirty="0" err="1" smtClean="0"/>
              <a:t>Can</a:t>
            </a:r>
            <a:r>
              <a:rPr lang="sv-SE" sz="2400" dirty="0" smtClean="0"/>
              <a:t> </a:t>
            </a:r>
            <a:r>
              <a:rPr lang="sv-SE" sz="2400" dirty="0" err="1" smtClean="0"/>
              <a:t>you</a:t>
            </a:r>
            <a:r>
              <a:rPr lang="sv-SE" sz="2400" dirty="0" smtClean="0"/>
              <a:t> </a:t>
            </a:r>
            <a:r>
              <a:rPr lang="sv-SE" sz="2400" dirty="0" err="1" smtClean="0"/>
              <a:t>keep</a:t>
            </a:r>
            <a:r>
              <a:rPr lang="sv-SE" sz="2400" dirty="0" smtClean="0"/>
              <a:t> the </a:t>
            </a:r>
            <a:r>
              <a:rPr lang="sv-SE" sz="2400" dirty="0" err="1" smtClean="0"/>
              <a:t>gondola</a:t>
            </a:r>
            <a:endParaRPr lang="sv-SE" sz="2400" dirty="0" smtClean="0"/>
          </a:p>
          <a:p>
            <a:pPr>
              <a:tabLst>
                <a:tab pos="2693988" algn="l"/>
              </a:tabLst>
            </a:pPr>
            <a:r>
              <a:rPr lang="sv-SE" sz="2400" dirty="0" smtClean="0"/>
              <a:t>	</a:t>
            </a:r>
            <a:r>
              <a:rPr lang="sv-SE" sz="2400" dirty="0" err="1" smtClean="0"/>
              <a:t>positioned</a:t>
            </a:r>
            <a:r>
              <a:rPr lang="sv-SE" sz="2400" dirty="0" smtClean="0"/>
              <a:t> </a:t>
            </a:r>
            <a:r>
              <a:rPr lang="sv-SE" sz="2400" dirty="0" err="1" smtClean="0"/>
              <a:t>sufficiently</a:t>
            </a:r>
            <a:r>
              <a:rPr lang="sv-SE" sz="2400" dirty="0" smtClean="0"/>
              <a:t> </a:t>
            </a:r>
            <a:r>
              <a:rPr lang="sv-SE" sz="2400" dirty="0" err="1" smtClean="0"/>
              <a:t>accurately</a:t>
            </a:r>
            <a:r>
              <a:rPr lang="sv-SE" sz="2400" dirty="0" smtClean="0"/>
              <a:t>?</a:t>
            </a:r>
            <a:br>
              <a:rPr lang="sv-SE" sz="2400" dirty="0" smtClean="0"/>
            </a:br>
            <a:r>
              <a:rPr lang="sv-SE" sz="2400" dirty="0" smtClean="0"/>
              <a:t>	(Cable </a:t>
            </a:r>
            <a:r>
              <a:rPr lang="sv-SE" sz="2400" dirty="0" err="1" smtClean="0"/>
              <a:t>dynamics</a:t>
            </a:r>
            <a:r>
              <a:rPr lang="sv-SE" sz="2400" dirty="0" smtClean="0"/>
              <a:t>!!)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074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3648" y="1556792"/>
            <a:ext cx="6480720" cy="4680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sz="4000" noProof="0" dirty="0" smtClean="0"/>
              <a:t>Non-Linear FE Model</a:t>
            </a:r>
            <a:endParaRPr lang="en-US" sz="4000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93096"/>
            <a:ext cx="5025836" cy="18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09" y="1772816"/>
            <a:ext cx="6001090" cy="173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6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731" y="404664"/>
            <a:ext cx="8229600" cy="778098"/>
          </a:xfrm>
        </p:spPr>
        <p:txBody>
          <a:bodyPr>
            <a:normAutofit/>
          </a:bodyPr>
          <a:lstStyle/>
          <a:p>
            <a:r>
              <a:rPr lang="en-US" sz="4000" noProof="0" dirty="0" smtClean="0"/>
              <a:t>Modeling Approach</a:t>
            </a:r>
            <a:endParaRPr lang="en-US" sz="4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7992888" cy="273020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noProof="0" dirty="0" smtClean="0"/>
              <a:t>Set up geometrical and elastic stiffness matrices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noProof="0" dirty="0" smtClean="0"/>
              <a:t>Through iteration, determine ”exact” static form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noProof="0" dirty="0" smtClean="0"/>
              <a:t>For this operating point, determine eigenvectors and eigenfrequencies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noProof="0" dirty="0" smtClean="0"/>
              <a:t>Convert second-order model to first-order linear differential equations valid near operating point (2-300 states per cable)</a:t>
            </a:r>
            <a:endParaRPr lang="en-US" sz="2200" noProof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72" y="5359927"/>
            <a:ext cx="1903562" cy="96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8686" y="4870320"/>
            <a:ext cx="2193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cs typeface="Times New Roman" pitchFamily="18" charset="0"/>
              </a:rPr>
              <a:t>Second-order </a:t>
            </a:r>
            <a:r>
              <a:rPr lang="sv-SE" sz="1600" dirty="0" err="1" smtClean="0">
                <a:cs typeface="Times New Roman" pitchFamily="18" charset="0"/>
              </a:rPr>
              <a:t>model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9000" y="4747210"/>
            <a:ext cx="2446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 err="1" smtClean="0">
                <a:cs typeface="Times New Roman" pitchFamily="18" charset="0"/>
              </a:rPr>
              <a:t>First</a:t>
            </a:r>
            <a:r>
              <a:rPr lang="sv-SE" sz="1600" dirty="0" smtClean="0">
                <a:cs typeface="Times New Roman" pitchFamily="18" charset="0"/>
              </a:rPr>
              <a:t>-order </a:t>
            </a:r>
            <a:r>
              <a:rPr lang="sv-SE" sz="1600" dirty="0" err="1" smtClean="0">
                <a:cs typeface="Times New Roman" pitchFamily="18" charset="0"/>
              </a:rPr>
              <a:t>state</a:t>
            </a:r>
            <a:r>
              <a:rPr lang="sv-SE" sz="1600" dirty="0" smtClean="0">
                <a:cs typeface="Times New Roman" pitchFamily="18" charset="0"/>
              </a:rPr>
              <a:t>-space</a:t>
            </a:r>
          </a:p>
          <a:p>
            <a:pPr algn="ctr"/>
            <a:r>
              <a:rPr lang="sv-SE" sz="1600" dirty="0" smtClean="0">
                <a:cs typeface="Times New Roman" pitchFamily="18" charset="0"/>
              </a:rPr>
              <a:t>ABCD-</a:t>
            </a:r>
            <a:r>
              <a:rPr lang="sv-SE" sz="1600" dirty="0" err="1" smtClean="0">
                <a:cs typeface="Times New Roman" pitchFamily="18" charset="0"/>
              </a:rPr>
              <a:t>model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427984" y="5626163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51720" y="6381328"/>
            <a:ext cx="5229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sv-SE" sz="2000" dirty="0">
                <a:solidFill>
                  <a:srgbClr val="08A1D9">
                    <a:lumMod val="75000"/>
                  </a:srgbClr>
                </a:solidFill>
              </a:rPr>
              <a:t>(</a:t>
            </a:r>
            <a:r>
              <a:rPr lang="sv-SE" sz="2000" dirty="0" err="1">
                <a:solidFill>
                  <a:srgbClr val="08A1D9">
                    <a:lumMod val="75000"/>
                  </a:srgbClr>
                </a:solidFill>
              </a:rPr>
              <a:t>See</a:t>
            </a:r>
            <a:r>
              <a:rPr lang="sv-SE" sz="2000" dirty="0">
                <a:solidFill>
                  <a:srgbClr val="08A1D9">
                    <a:lumMod val="75000"/>
                  </a:srgbClr>
                </a:solidFill>
              </a:rPr>
              <a:t> paper for full </a:t>
            </a:r>
            <a:r>
              <a:rPr lang="sv-SE" sz="2000" dirty="0" err="1">
                <a:solidFill>
                  <a:srgbClr val="08A1D9">
                    <a:lumMod val="75000"/>
                  </a:srgbClr>
                </a:solidFill>
              </a:rPr>
              <a:t>equations</a:t>
            </a:r>
            <a:r>
              <a:rPr lang="sv-SE" sz="2000" dirty="0">
                <a:solidFill>
                  <a:srgbClr val="08A1D9">
                    <a:lumMod val="75000"/>
                  </a:srgbClr>
                </a:solidFill>
              </a:rPr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519123"/>
            <a:ext cx="2931418" cy="64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34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>
            <a:noAutofit/>
          </a:bodyPr>
          <a:lstStyle/>
          <a:p>
            <a:r>
              <a:rPr lang="en-US" sz="3600" noProof="0" dirty="0" err="1" smtClean="0"/>
              <a:t>Strawman</a:t>
            </a:r>
            <a:r>
              <a:rPr lang="en-US" sz="3600" noProof="0" dirty="0" smtClean="0"/>
              <a:t> Example</a:t>
            </a:r>
            <a:br>
              <a:rPr lang="en-US" sz="3600" noProof="0" dirty="0" smtClean="0"/>
            </a:br>
            <a:r>
              <a:rPr lang="en-US" sz="1800" dirty="0" smtClean="0"/>
              <a:t>Similar to one </a:t>
            </a:r>
            <a:r>
              <a:rPr lang="en-US" sz="1800" dirty="0" err="1" smtClean="0"/>
              <a:t>Ubaye</a:t>
            </a:r>
            <a:r>
              <a:rPr lang="en-US" sz="1800" dirty="0" smtClean="0"/>
              <a:t> Cable</a:t>
            </a:r>
            <a:endParaRPr lang="en-US" sz="1800" noProof="0" dirty="0"/>
          </a:p>
        </p:txBody>
      </p:sp>
      <p:sp>
        <p:nvSpPr>
          <p:cNvPr id="8" name="Freeform 7"/>
          <p:cNvSpPr/>
          <p:nvPr/>
        </p:nvSpPr>
        <p:spPr>
          <a:xfrm>
            <a:off x="980291" y="2361164"/>
            <a:ext cx="7161376" cy="752046"/>
          </a:xfrm>
          <a:custGeom>
            <a:avLst/>
            <a:gdLst>
              <a:gd name="connsiteX0" fmla="*/ 0 w 7161376"/>
              <a:gd name="connsiteY0" fmla="*/ 17091 h 752046"/>
              <a:gd name="connsiteX1" fmla="*/ 3606325 w 7161376"/>
              <a:gd name="connsiteY1" fmla="*/ 752030 h 752046"/>
              <a:gd name="connsiteX2" fmla="*/ 7161376 w 7161376"/>
              <a:gd name="connsiteY2" fmla="*/ 0 h 75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61376" h="752046">
                <a:moveTo>
                  <a:pt x="0" y="17091"/>
                </a:moveTo>
                <a:cubicBezTo>
                  <a:pt x="1206381" y="385985"/>
                  <a:pt x="2412762" y="754879"/>
                  <a:pt x="3606325" y="752030"/>
                </a:cubicBezTo>
                <a:cubicBezTo>
                  <a:pt x="4799888" y="749182"/>
                  <a:pt x="7161376" y="0"/>
                  <a:pt x="716137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18139" y="2302801"/>
            <a:ext cx="124304" cy="1243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79515" y="2299012"/>
            <a:ext cx="124304" cy="1243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8033655" y="2364953"/>
            <a:ext cx="216024" cy="21602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872279" y="2390599"/>
            <a:ext cx="216024" cy="21602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45751" y="3248567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1.8 mm Kevlar 29</a:t>
            </a:r>
          </a:p>
          <a:p>
            <a:r>
              <a:rPr lang="en-US" dirty="0" smtClean="0"/>
              <a:t>Mass 0.71 kg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5953943" y="3044827"/>
            <a:ext cx="393107" cy="401653"/>
          </a:xfrm>
          <a:custGeom>
            <a:avLst/>
            <a:gdLst>
              <a:gd name="connsiteX0" fmla="*/ 0 w 393107"/>
              <a:gd name="connsiteY0" fmla="*/ 0 h 401653"/>
              <a:gd name="connsiteX1" fmla="*/ 179462 w 393107"/>
              <a:gd name="connsiteY1" fmla="*/ 299103 h 401653"/>
              <a:gd name="connsiteX2" fmla="*/ 393107 w 393107"/>
              <a:gd name="connsiteY2" fmla="*/ 401653 h 40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3107" h="401653">
                <a:moveTo>
                  <a:pt x="0" y="0"/>
                </a:moveTo>
                <a:cubicBezTo>
                  <a:pt x="56972" y="116080"/>
                  <a:pt x="113944" y="232161"/>
                  <a:pt x="179462" y="299103"/>
                </a:cubicBezTo>
                <a:cubicBezTo>
                  <a:pt x="244980" y="366045"/>
                  <a:pt x="393107" y="401653"/>
                  <a:pt x="393107" y="40165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569525" y="2372817"/>
            <a:ext cx="0" cy="728739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64635" y="3044827"/>
            <a:ext cx="0" cy="50405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64635" y="304482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Gravity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416963" y="2390599"/>
            <a:ext cx="28803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88837" y="1484784"/>
            <a:ext cx="716137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20336" y="1109643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185.8 m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1824675" y="2299012"/>
            <a:ext cx="550787" cy="19959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378425" y="2350193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1344 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583946" y="2472965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0.121 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148126" y="4005064"/>
            <a:ext cx="52549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Fracture stress 2923 </a:t>
            </a:r>
            <a:r>
              <a:rPr lang="en-US" dirty="0" err="1" smtClean="0"/>
              <a:t>Mpa</a:t>
            </a:r>
            <a:r>
              <a:rPr lang="en-US" dirty="0" smtClean="0"/>
              <a:t> (steel is ~2000 </a:t>
            </a:r>
            <a:r>
              <a:rPr lang="en-US" dirty="0" err="1" smtClean="0"/>
              <a:t>Mpa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Preload stress 400 </a:t>
            </a:r>
            <a:r>
              <a:rPr lang="en-US" dirty="0" err="1" smtClean="0"/>
              <a:t>Mpa</a:t>
            </a:r>
            <a:endParaRPr lang="en-US" dirty="0" smtClean="0"/>
          </a:p>
          <a:p>
            <a:r>
              <a:rPr lang="en-US" dirty="0" smtClean="0"/>
              <a:t>E-modulus 70 </a:t>
            </a:r>
            <a:r>
              <a:rPr lang="en-US" dirty="0" err="1" smtClean="0"/>
              <a:t>Gpa</a:t>
            </a:r>
            <a:r>
              <a:rPr lang="en-US" dirty="0" smtClean="0"/>
              <a:t> (steel is 210 </a:t>
            </a:r>
            <a:r>
              <a:rPr lang="en-US" dirty="0" err="1" smtClean="0"/>
              <a:t>Gpa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Density 1440 kg/m</a:t>
            </a:r>
            <a:r>
              <a:rPr lang="en-US" baseline="30000" dirty="0" smtClean="0"/>
              <a:t>3</a:t>
            </a:r>
            <a:r>
              <a:rPr lang="en-US" dirty="0" smtClean="0"/>
              <a:t> (steel is 7800 kg/m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r>
              <a:rPr lang="en-US" dirty="0" smtClean="0"/>
              <a:t>Model with 40 elements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980291" y="1294309"/>
            <a:ext cx="0" cy="3344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157334" y="1311729"/>
            <a:ext cx="0" cy="3344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74523" y="5877272"/>
            <a:ext cx="780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147888" algn="l"/>
                <a:tab pos="5832475" algn="l"/>
              </a:tabLst>
            </a:pPr>
            <a:r>
              <a:rPr lang="en-US" dirty="0" smtClean="0"/>
              <a:t>Taut wire regime: 	Deflection &lt; 1/8 * chord length:	Nearly parabolic</a:t>
            </a:r>
          </a:p>
          <a:p>
            <a:pPr>
              <a:tabLst>
                <a:tab pos="2147888" algn="l"/>
                <a:tab pos="5832475" algn="l"/>
              </a:tabLst>
            </a:pPr>
            <a:r>
              <a:rPr lang="en-US" dirty="0" smtClean="0"/>
              <a:t>Slack wire regime:	Deflection &gt; 1/8 * chord length:	Catenary</a:t>
            </a:r>
          </a:p>
        </p:txBody>
      </p:sp>
    </p:spTree>
    <p:extLst>
      <p:ext uri="{BB962C8B-B14F-4D97-AF65-F5344CB8AC3E}">
        <p14:creationId xmlns:p14="http://schemas.microsoft.com/office/powerpoint/2010/main" val="27575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379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noProof="0" dirty="0" smtClean="0"/>
              <a:t>Three Types of Eigenmodes</a:t>
            </a:r>
            <a:r>
              <a:rPr lang="en-US" sz="4000" noProof="0" dirty="0" smtClean="0"/>
              <a:t/>
            </a:r>
            <a:br>
              <a:rPr lang="en-US" sz="4000" noProof="0" dirty="0" smtClean="0"/>
            </a:br>
            <a:r>
              <a:rPr lang="en-US" sz="2000" noProof="0" dirty="0" smtClean="0"/>
              <a:t>Fixed End Supports</a:t>
            </a:r>
            <a:endParaRPr lang="en-US" sz="4000" noProof="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125200"/>
              </p:ext>
            </p:extLst>
          </p:nvPr>
        </p:nvGraphicFramePr>
        <p:xfrm>
          <a:off x="611560" y="2348880"/>
          <a:ext cx="7920879" cy="251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293"/>
                <a:gridCol w="2640293"/>
                <a:gridCol w="2640293"/>
              </a:tblGrid>
              <a:tr h="409136">
                <a:tc>
                  <a:txBody>
                    <a:bodyPr/>
                    <a:lstStyle/>
                    <a:p>
                      <a:r>
                        <a:rPr lang="en-US" sz="2000" noProof="0" dirty="0" err="1" smtClean="0"/>
                        <a:t>Eigenmode</a:t>
                      </a:r>
                      <a:endParaRPr lang="en-U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smtClean="0"/>
                        <a:t>Symmetry</a:t>
                      </a:r>
                      <a:endParaRPr lang="en-US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smtClean="0"/>
                        <a:t>Influence</a:t>
                      </a:r>
                      <a:endParaRPr lang="en-US" sz="2000" noProof="0"/>
                    </a:p>
                  </a:txBody>
                  <a:tcPr/>
                </a:tc>
              </a:tr>
              <a:tr h="670984">
                <a:tc>
                  <a:txBody>
                    <a:bodyPr/>
                    <a:lstStyle/>
                    <a:p>
                      <a:r>
                        <a:rPr lang="en-US" sz="2000" noProof="0" dirty="0" smtClean="0"/>
                        <a:t>In-plane</a:t>
                      </a:r>
                      <a:endParaRPr lang="en-US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smtClean="0"/>
                        <a:t>Symmetrical</a:t>
                      </a:r>
                    </a:p>
                    <a:p>
                      <a:pPr algn="ctr"/>
                      <a:r>
                        <a:rPr lang="en-US" sz="2000" noProof="0" smtClean="0"/>
                        <a:t>Anti-symmetrical</a:t>
                      </a:r>
                      <a:endParaRPr lang="en-US" sz="20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smtClean="0">
                          <a:solidFill>
                            <a:srgbClr val="FF0000"/>
                          </a:solidFill>
                        </a:rPr>
                        <a:t>Important</a:t>
                      </a:r>
                    </a:p>
                    <a:p>
                      <a:pPr algn="ctr"/>
                      <a:r>
                        <a:rPr lang="en-US" sz="2000" noProof="0" smtClean="0"/>
                        <a:t>Little</a:t>
                      </a:r>
                      <a:r>
                        <a:rPr lang="en-US" sz="2000" baseline="0" noProof="0" smtClean="0"/>
                        <a:t> important</a:t>
                      </a:r>
                      <a:endParaRPr lang="en-US" sz="2000" noProof="0"/>
                    </a:p>
                  </a:txBody>
                  <a:tcPr anchor="ctr"/>
                </a:tc>
              </a:tr>
              <a:tr h="474000">
                <a:tc>
                  <a:txBody>
                    <a:bodyPr/>
                    <a:lstStyle/>
                    <a:p>
                      <a:r>
                        <a:rPr lang="en-US" sz="2000" noProof="0" dirty="0" smtClean="0"/>
                        <a:t>Out-of-plane</a:t>
                      </a:r>
                      <a:endParaRPr lang="en-US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/>
                        <a:t>Symmetrical</a:t>
                      </a:r>
                    </a:p>
                    <a:p>
                      <a:pPr algn="ctr"/>
                      <a:r>
                        <a:rPr lang="en-US" sz="2000" noProof="0" dirty="0" smtClean="0"/>
                        <a:t>Anti-symmetrical</a:t>
                      </a:r>
                      <a:endParaRPr lang="en-US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smtClean="0"/>
                        <a:t>All unimportant</a:t>
                      </a:r>
                      <a:endParaRPr lang="en-US" sz="2000" noProof="0"/>
                    </a:p>
                  </a:txBody>
                  <a:tcPr anchor="ctr"/>
                </a:tc>
              </a:tr>
              <a:tr h="421032">
                <a:tc>
                  <a:txBody>
                    <a:bodyPr/>
                    <a:lstStyle/>
                    <a:p>
                      <a:r>
                        <a:rPr lang="en-US" sz="2000" noProof="0" smtClean="0"/>
                        <a:t>Axial</a:t>
                      </a:r>
                      <a:endParaRPr lang="en-US" sz="20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/>
                        <a:t>Symmetrical</a:t>
                      </a:r>
                    </a:p>
                    <a:p>
                      <a:pPr algn="ctr"/>
                      <a:r>
                        <a:rPr lang="en-US" sz="2000" noProof="0" dirty="0" smtClean="0"/>
                        <a:t>Anti-symmetrical</a:t>
                      </a:r>
                      <a:endParaRPr lang="en-US" sz="2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>
                          <a:solidFill>
                            <a:srgbClr val="FF0000"/>
                          </a:solidFill>
                        </a:rPr>
                        <a:t>All important</a:t>
                      </a:r>
                      <a:endParaRPr lang="en-US" sz="2000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8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noProof="0" dirty="0" smtClean="0"/>
              <a:t>In-Plane Eigenmodes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2000" noProof="0" dirty="0" err="1" smtClean="0"/>
              <a:t>Strawman</a:t>
            </a:r>
            <a:r>
              <a:rPr lang="en-US" sz="2000" noProof="0" dirty="0" smtClean="0"/>
              <a:t> Example</a:t>
            </a:r>
            <a:endParaRPr lang="en-US" sz="4000" noProof="0" dirty="0"/>
          </a:p>
        </p:txBody>
      </p:sp>
      <p:grpSp>
        <p:nvGrpSpPr>
          <p:cNvPr id="8" name="Group 7"/>
          <p:cNvGrpSpPr/>
          <p:nvPr/>
        </p:nvGrpSpPr>
        <p:grpSpPr>
          <a:xfrm>
            <a:off x="1378404" y="1512656"/>
            <a:ext cx="6145924" cy="4739026"/>
            <a:chOff x="2627784" y="1844824"/>
            <a:chExt cx="5976664" cy="4608512"/>
          </a:xfrm>
        </p:grpSpPr>
        <p:sp>
          <p:nvSpPr>
            <p:cNvPr id="7" name="Rectangle 6"/>
            <p:cNvSpPr/>
            <p:nvPr/>
          </p:nvSpPr>
          <p:spPr>
            <a:xfrm>
              <a:off x="2627784" y="1844824"/>
              <a:ext cx="5976664" cy="4608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248" y="2043680"/>
              <a:ext cx="5616512" cy="433764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347864" y="6421371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Fixed</a:t>
            </a:r>
            <a:r>
              <a:rPr lang="sv-SE" dirty="0" smtClean="0"/>
              <a:t> end supports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2008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Eigenmode</a:t>
            </a:r>
            <a:r>
              <a:rPr lang="en-US" sz="4000" dirty="0"/>
              <a:t> Summary</a:t>
            </a:r>
            <a:br>
              <a:rPr lang="en-US" sz="4000" dirty="0"/>
            </a:br>
            <a:r>
              <a:rPr lang="en-US" sz="2000" dirty="0" err="1"/>
              <a:t>Strawman</a:t>
            </a:r>
            <a:r>
              <a:rPr lang="en-US" sz="2000" dirty="0"/>
              <a:t> Example</a:t>
            </a:r>
            <a:endParaRPr lang="en-US" sz="4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313964"/>
              </p:ext>
            </p:extLst>
          </p:nvPr>
        </p:nvGraphicFramePr>
        <p:xfrm>
          <a:off x="386246" y="1196752"/>
          <a:ext cx="8280920" cy="4825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656184"/>
                <a:gridCol w="1656184"/>
                <a:gridCol w="1656184"/>
                <a:gridCol w="1656184"/>
              </a:tblGrid>
              <a:tr h="425578">
                <a:tc>
                  <a:txBody>
                    <a:bodyPr/>
                    <a:lstStyle/>
                    <a:p>
                      <a:pPr algn="ctr"/>
                      <a:r>
                        <a:rPr lang="sv-SE" sz="1400" dirty="0" err="1" smtClean="0"/>
                        <a:t>Number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 err="1" smtClean="0"/>
                        <a:t>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 err="1" smtClean="0"/>
                        <a:t>Symmetry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 err="1" smtClean="0"/>
                        <a:t>Eigenfrequency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 smtClean="0"/>
                        <a:t>Participation factor</a:t>
                      </a:r>
                      <a:r>
                        <a:rPr lang="sv-SE" sz="1400" baseline="30000" dirty="0" smtClean="0"/>
                        <a:t>1</a:t>
                      </a:r>
                      <a:endParaRPr lang="en-US" sz="1400" baseline="30000" dirty="0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out-of-plane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in-plane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1.59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5.63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in-plane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anti-symmetrical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3.18</a:t>
                      </a:r>
                      <a:endParaRPr lang="en-US" sz="1600" b="0" i="0" u="none" strike="noStrike" dirty="0">
                        <a:solidFill>
                          <a:srgbClr val="7A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0.4</a:t>
                      </a:r>
                      <a:endParaRPr lang="en-US" sz="1600" b="0" i="0" u="none" strike="noStrike" dirty="0">
                        <a:solidFill>
                          <a:srgbClr val="7A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out-of-plane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anti-symmetrical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out-of-plane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in-plane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4.76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1.52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in-plane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anti-symmetrical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6.34</a:t>
                      </a:r>
                      <a:endParaRPr lang="en-US" sz="1600" b="0" i="0" u="none" strike="noStrike" dirty="0">
                        <a:solidFill>
                          <a:srgbClr val="7A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out-of-plane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anti-symmetrical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6.34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out-of-plane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in-plane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7.90</a:t>
                      </a:r>
                      <a:endParaRPr lang="en-US" sz="1600" b="0" i="0" u="none" strike="noStrike" dirty="0">
                        <a:solidFill>
                          <a:srgbClr val="7A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7A0000"/>
                          </a:solidFill>
                          <a:effectLst/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in-plane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in-plane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axial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18.9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5380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axial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anti-symmetrical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37.8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10700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axial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56.7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16000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axial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anti-symmetrical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75.4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21200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axial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symmetrical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94.1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26200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536" y="6043472"/>
            <a:ext cx="3584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aseline="30000" dirty="0" smtClean="0"/>
              <a:t>1 </a:t>
            </a:r>
            <a:r>
              <a:rPr lang="sv-SE" sz="1400" dirty="0" smtClean="0"/>
              <a:t>for a </a:t>
            </a:r>
            <a:r>
              <a:rPr lang="sv-SE" sz="1400" dirty="0" err="1" smtClean="0"/>
              <a:t>horizontal</a:t>
            </a:r>
            <a:r>
              <a:rPr lang="sv-SE" sz="1400" dirty="0" smtClean="0"/>
              <a:t> </a:t>
            </a:r>
            <a:r>
              <a:rPr lang="sv-SE" sz="1400" dirty="0" err="1" smtClean="0"/>
              <a:t>translation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end </a:t>
            </a:r>
            <a:r>
              <a:rPr lang="sv-SE" sz="1400" dirty="0" err="1" smtClean="0"/>
              <a:t>point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4217" y="6381328"/>
            <a:ext cx="840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There is good agreement with analytical model and speed-of-sound model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sv-SE" sz="3600" dirty="0" err="1" smtClean="0"/>
              <a:t>Model</a:t>
            </a:r>
            <a:r>
              <a:rPr lang="sv-SE" sz="3600" dirty="0" smtClean="0"/>
              <a:t> </a:t>
            </a:r>
            <a:r>
              <a:rPr lang="sv-SE" sz="3600" dirty="0" err="1" smtClean="0"/>
              <a:t>of</a:t>
            </a:r>
            <a:r>
              <a:rPr lang="sv-SE" sz="3600" dirty="0" smtClean="0"/>
              <a:t> </a:t>
            </a:r>
            <a:r>
              <a:rPr lang="sv-SE" sz="3600" dirty="0" err="1" smtClean="0"/>
              <a:t>Ubaye</a:t>
            </a:r>
            <a:r>
              <a:rPr lang="sv-SE" sz="3600" dirty="0"/>
              <a:t/>
            </a:r>
            <a:br>
              <a:rPr lang="sv-SE" sz="3600" dirty="0"/>
            </a:br>
            <a:r>
              <a:rPr lang="sv-SE" sz="2400" dirty="0" smtClean="0"/>
              <a:t>3 m/s </a:t>
            </a:r>
            <a:r>
              <a:rPr lang="sv-SE" sz="2400" dirty="0" err="1" smtClean="0"/>
              <a:t>Wind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4149" y="2344454"/>
            <a:ext cx="3456384" cy="2808312"/>
            <a:chOff x="5364088" y="2060848"/>
            <a:chExt cx="3456384" cy="2808312"/>
          </a:xfrm>
        </p:grpSpPr>
        <p:sp>
          <p:nvSpPr>
            <p:cNvPr id="4" name="Rectangle 3"/>
            <p:cNvSpPr/>
            <p:nvPr/>
          </p:nvSpPr>
          <p:spPr>
            <a:xfrm>
              <a:off x="5364088" y="2060848"/>
              <a:ext cx="3456384" cy="2808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733" y="2204864"/>
              <a:ext cx="3302685" cy="259228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923928" y="1408350"/>
            <a:ext cx="5040560" cy="4900970"/>
            <a:chOff x="4283968" y="1700808"/>
            <a:chExt cx="4536504" cy="4320480"/>
          </a:xfrm>
        </p:grpSpPr>
        <p:sp>
          <p:nvSpPr>
            <p:cNvPr id="7" name="Rectangle 6"/>
            <p:cNvSpPr/>
            <p:nvPr/>
          </p:nvSpPr>
          <p:spPr>
            <a:xfrm>
              <a:off x="4283968" y="1700808"/>
              <a:ext cx="4536504" cy="4320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515" y="1772816"/>
              <a:ext cx="4343409" cy="4099568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862213" y="5157192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 smtClean="0"/>
              <a:t>Sag</a:t>
            </a:r>
            <a:r>
              <a:rPr lang="sv-SE" sz="1600" dirty="0" smtClean="0"/>
              <a:t> </a:t>
            </a:r>
            <a:r>
              <a:rPr lang="sv-SE" sz="1600" dirty="0" err="1" smtClean="0"/>
              <a:t>exaggerated</a:t>
            </a:r>
            <a:r>
              <a:rPr lang="sv-SE" sz="1600" dirty="0" smtClean="0"/>
              <a:t> 5x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67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60" y="116632"/>
            <a:ext cx="8229600" cy="778098"/>
          </a:xfrm>
        </p:spPr>
        <p:txBody>
          <a:bodyPr/>
          <a:lstStyle/>
          <a:p>
            <a:r>
              <a:rPr lang="en-US" sz="3600" noProof="0" dirty="0" smtClean="0"/>
              <a:t>Wind Effects</a:t>
            </a:r>
            <a:endParaRPr lang="en-US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300093" y="1521658"/>
            <a:ext cx="2618024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Wind on gondola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1521658"/>
            <a:ext cx="223170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Wind on cable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07" y="5949280"/>
            <a:ext cx="3025325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400" dirty="0" smtClean="0"/>
              <a:t>Drag </a:t>
            </a:r>
            <a:r>
              <a:rPr lang="sv-SE" sz="2400" dirty="0"/>
              <a:t>at </a:t>
            </a:r>
            <a:r>
              <a:rPr lang="sv-SE" sz="2400" dirty="0" smtClean="0"/>
              <a:t>0.2-1 </a:t>
            </a:r>
            <a:r>
              <a:rPr lang="sv-SE" sz="2400" dirty="0"/>
              <a:t>Hz</a:t>
            </a:r>
            <a:endParaRPr lang="sv-SE" sz="2400" dirty="0" smtClean="0"/>
          </a:p>
          <a:p>
            <a:pPr algn="ctr"/>
            <a:r>
              <a:rPr lang="sv-SE" sz="2400" dirty="0" smtClean="0"/>
              <a:t>is </a:t>
            </a:r>
            <a:r>
              <a:rPr lang="en-US" sz="2400" dirty="0" smtClean="0"/>
              <a:t>critical</a:t>
            </a:r>
            <a:r>
              <a:rPr lang="sv-SE" sz="24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1471" y="2708920"/>
            <a:ext cx="2190804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Flutter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(Vortex Shedding)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2715827"/>
            <a:ext cx="2211252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Excitation of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In-plane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eigenmodes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74423"/>
            <a:ext cx="1305000" cy="32906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8202" y="2564904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PSD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8202" y="503141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PSD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414839" y="3916156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TF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62" y="4162820"/>
            <a:ext cx="2334819" cy="91800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2823359" y="908720"/>
            <a:ext cx="1008112" cy="397864"/>
          </a:xfrm>
          <a:prstGeom prst="line">
            <a:avLst/>
          </a:prstGeom>
          <a:ln w="285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88024" y="908720"/>
            <a:ext cx="1104543" cy="397863"/>
          </a:xfrm>
          <a:prstGeom prst="line">
            <a:avLst/>
          </a:prstGeom>
          <a:ln w="285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88224" y="2167041"/>
            <a:ext cx="960527" cy="397863"/>
          </a:xfrm>
          <a:prstGeom prst="line">
            <a:avLst/>
          </a:prstGeom>
          <a:ln w="285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926872" y="2160152"/>
            <a:ext cx="1008112" cy="397864"/>
          </a:xfrm>
          <a:prstGeom prst="line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620597" y="5203384"/>
            <a:ext cx="2473684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400" dirty="0" smtClean="0"/>
              <a:t>100-600 Hz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49061" y="5864300"/>
            <a:ext cx="3025325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400" dirty="0" err="1" smtClean="0"/>
              <a:t>Only</a:t>
            </a:r>
            <a:r>
              <a:rPr lang="sv-SE" sz="2400" dirty="0" smtClean="0"/>
              <a:t> an </a:t>
            </a:r>
            <a:r>
              <a:rPr lang="sv-SE" sz="2400" dirty="0" err="1" smtClean="0"/>
              <a:t>issue</a:t>
            </a:r>
            <a:endParaRPr lang="sv-SE" sz="2400" dirty="0" smtClean="0"/>
          </a:p>
          <a:p>
            <a:pPr algn="ctr"/>
            <a:r>
              <a:rPr lang="sv-SE" sz="2400" dirty="0" err="1" smtClean="0"/>
              <a:t>near</a:t>
            </a:r>
            <a:r>
              <a:rPr lang="sv-SE" sz="2400" dirty="0" smtClean="0"/>
              <a:t> </a:t>
            </a:r>
            <a:r>
              <a:rPr lang="sv-SE" sz="2400" dirty="0" err="1" smtClean="0"/>
              <a:t>gondola</a:t>
            </a:r>
            <a:endParaRPr lang="sv-SE" sz="24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6594933" y="5493081"/>
            <a:ext cx="2128674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400" dirty="0" smtClean="0"/>
              <a:t>Eddy </a:t>
            </a:r>
            <a:r>
              <a:rPr lang="sv-SE" sz="2400" dirty="0" err="1" smtClean="0"/>
              <a:t>size</a:t>
            </a:r>
            <a:endParaRPr lang="sv-SE" sz="2400" dirty="0" smtClean="0"/>
          </a:p>
          <a:p>
            <a:pPr algn="ctr"/>
            <a:r>
              <a:rPr lang="sv-SE" sz="2400" dirty="0" smtClean="0"/>
              <a:t>6-30 m for 0.2-1 Hz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6684655" y="4234732"/>
            <a:ext cx="1728192" cy="849730"/>
            <a:chOff x="6740686" y="5798419"/>
            <a:chExt cx="1728192" cy="849730"/>
          </a:xfrm>
        </p:grpSpPr>
        <p:sp>
          <p:nvSpPr>
            <p:cNvPr id="29" name="Isosceles Triangle 28"/>
            <p:cNvSpPr/>
            <p:nvPr/>
          </p:nvSpPr>
          <p:spPr>
            <a:xfrm>
              <a:off x="6740686" y="5918432"/>
              <a:ext cx="120013" cy="120013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8348865" y="5918432"/>
              <a:ext cx="120013" cy="120013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6803051" y="5917935"/>
              <a:ext cx="1623152" cy="99152"/>
            </a:xfrm>
            <a:custGeom>
              <a:avLst/>
              <a:gdLst>
                <a:gd name="connsiteX0" fmla="*/ 0 w 4869456"/>
                <a:gd name="connsiteY0" fmla="*/ 0 h 297456"/>
                <a:gd name="connsiteX1" fmla="*/ 2445745 w 4869456"/>
                <a:gd name="connsiteY1" fmla="*/ 297456 h 297456"/>
                <a:gd name="connsiteX2" fmla="*/ 4869456 w 4869456"/>
                <a:gd name="connsiteY2" fmla="*/ 0 h 29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9456" h="297456">
                  <a:moveTo>
                    <a:pt x="0" y="0"/>
                  </a:moveTo>
                  <a:cubicBezTo>
                    <a:pt x="817084" y="148728"/>
                    <a:pt x="1634169" y="297456"/>
                    <a:pt x="2445745" y="297456"/>
                  </a:cubicBezTo>
                  <a:cubicBezTo>
                    <a:pt x="3257321" y="297456"/>
                    <a:pt x="4370025" y="75282"/>
                    <a:pt x="486945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6932707" y="5942435"/>
              <a:ext cx="0" cy="10801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6983507" y="5956146"/>
              <a:ext cx="0" cy="10801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7034307" y="5963081"/>
              <a:ext cx="0" cy="10801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7085107" y="5970837"/>
              <a:ext cx="0" cy="10801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135907" y="5978439"/>
              <a:ext cx="0" cy="10801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7186707" y="5987537"/>
              <a:ext cx="0" cy="10801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 37"/>
            <p:cNvSpPr/>
            <p:nvPr/>
          </p:nvSpPr>
          <p:spPr>
            <a:xfrm>
              <a:off x="7049735" y="6117670"/>
              <a:ext cx="532557" cy="530479"/>
            </a:xfrm>
            <a:custGeom>
              <a:avLst/>
              <a:gdLst>
                <a:gd name="connsiteX0" fmla="*/ 1597670 w 1597670"/>
                <a:gd name="connsiteY0" fmla="*/ 1555667 h 1591436"/>
                <a:gd name="connsiteX1" fmla="*/ 1294850 w 1597670"/>
                <a:gd name="connsiteY1" fmla="*/ 1591293 h 1591436"/>
                <a:gd name="connsiteX2" fmla="*/ 861400 w 1597670"/>
                <a:gd name="connsiteY2" fmla="*/ 1543792 h 1591436"/>
                <a:gd name="connsiteX3" fmla="*/ 594205 w 1597670"/>
                <a:gd name="connsiteY3" fmla="*/ 1288472 h 1591436"/>
                <a:gd name="connsiteX4" fmla="*/ 606081 w 1597670"/>
                <a:gd name="connsiteY4" fmla="*/ 1027215 h 1591436"/>
                <a:gd name="connsiteX5" fmla="*/ 855463 w 1597670"/>
                <a:gd name="connsiteY5" fmla="*/ 979714 h 1591436"/>
                <a:gd name="connsiteX6" fmla="*/ 1015779 w 1597670"/>
                <a:gd name="connsiteY6" fmla="*/ 1157844 h 1591436"/>
                <a:gd name="connsiteX7" fmla="*/ 986091 w 1597670"/>
                <a:gd name="connsiteY7" fmla="*/ 1341911 h 1591436"/>
                <a:gd name="connsiteX8" fmla="*/ 772335 w 1597670"/>
                <a:gd name="connsiteY8" fmla="*/ 1419101 h 1591436"/>
                <a:gd name="connsiteX9" fmla="*/ 522953 w 1597670"/>
                <a:gd name="connsiteY9" fmla="*/ 1407226 h 1591436"/>
                <a:gd name="connsiteX10" fmla="*/ 255759 w 1597670"/>
                <a:gd name="connsiteY10" fmla="*/ 1205345 h 1591436"/>
                <a:gd name="connsiteX11" fmla="*/ 95442 w 1597670"/>
                <a:gd name="connsiteY11" fmla="*/ 872836 h 1591436"/>
                <a:gd name="connsiteX12" fmla="*/ 12314 w 1597670"/>
                <a:gd name="connsiteY12" fmla="*/ 308758 h 1591436"/>
                <a:gd name="connsiteX13" fmla="*/ 439 w 1597670"/>
                <a:gd name="connsiteY13" fmla="*/ 0 h 15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7670" h="1591436">
                  <a:moveTo>
                    <a:pt x="1597670" y="1555667"/>
                  </a:moveTo>
                  <a:cubicBezTo>
                    <a:pt x="1507616" y="1574469"/>
                    <a:pt x="1417562" y="1593272"/>
                    <a:pt x="1294850" y="1591293"/>
                  </a:cubicBezTo>
                  <a:cubicBezTo>
                    <a:pt x="1172138" y="1589314"/>
                    <a:pt x="978174" y="1594262"/>
                    <a:pt x="861400" y="1543792"/>
                  </a:cubicBezTo>
                  <a:cubicBezTo>
                    <a:pt x="744626" y="1493322"/>
                    <a:pt x="636758" y="1374568"/>
                    <a:pt x="594205" y="1288472"/>
                  </a:cubicBezTo>
                  <a:cubicBezTo>
                    <a:pt x="551652" y="1202376"/>
                    <a:pt x="562538" y="1078675"/>
                    <a:pt x="606081" y="1027215"/>
                  </a:cubicBezTo>
                  <a:cubicBezTo>
                    <a:pt x="649624" y="975755"/>
                    <a:pt x="787180" y="957943"/>
                    <a:pt x="855463" y="979714"/>
                  </a:cubicBezTo>
                  <a:cubicBezTo>
                    <a:pt x="923746" y="1001485"/>
                    <a:pt x="994008" y="1097478"/>
                    <a:pt x="1015779" y="1157844"/>
                  </a:cubicBezTo>
                  <a:cubicBezTo>
                    <a:pt x="1037550" y="1218210"/>
                    <a:pt x="1026665" y="1298368"/>
                    <a:pt x="986091" y="1341911"/>
                  </a:cubicBezTo>
                  <a:cubicBezTo>
                    <a:pt x="945517" y="1385454"/>
                    <a:pt x="849525" y="1408215"/>
                    <a:pt x="772335" y="1419101"/>
                  </a:cubicBezTo>
                  <a:cubicBezTo>
                    <a:pt x="695145" y="1429987"/>
                    <a:pt x="609049" y="1442852"/>
                    <a:pt x="522953" y="1407226"/>
                  </a:cubicBezTo>
                  <a:cubicBezTo>
                    <a:pt x="436857" y="1371600"/>
                    <a:pt x="327011" y="1294410"/>
                    <a:pt x="255759" y="1205345"/>
                  </a:cubicBezTo>
                  <a:cubicBezTo>
                    <a:pt x="184507" y="1116280"/>
                    <a:pt x="136016" y="1022267"/>
                    <a:pt x="95442" y="872836"/>
                  </a:cubicBezTo>
                  <a:cubicBezTo>
                    <a:pt x="54868" y="723405"/>
                    <a:pt x="28148" y="454231"/>
                    <a:pt x="12314" y="308758"/>
                  </a:cubicBezTo>
                  <a:cubicBezTo>
                    <a:pt x="-3520" y="163285"/>
                    <a:pt x="439" y="0"/>
                    <a:pt x="439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6932707" y="5798419"/>
              <a:ext cx="2540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401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noProof="0" dirty="0" smtClean="0"/>
              <a:t>Winch on Ground or on Gondola?</a:t>
            </a:r>
            <a:endParaRPr lang="en-US" noProof="0" dirty="0"/>
          </a:p>
        </p:txBody>
      </p:sp>
      <p:grpSp>
        <p:nvGrpSpPr>
          <p:cNvPr id="5" name="Group 4"/>
          <p:cNvGrpSpPr/>
          <p:nvPr/>
        </p:nvGrpSpPr>
        <p:grpSpPr>
          <a:xfrm>
            <a:off x="1344468" y="1464852"/>
            <a:ext cx="6395884" cy="4297234"/>
            <a:chOff x="2267743" y="1880828"/>
            <a:chExt cx="4608512" cy="3096344"/>
          </a:xfrm>
        </p:grpSpPr>
        <p:sp>
          <p:nvSpPr>
            <p:cNvPr id="4" name="Rectangle 3"/>
            <p:cNvSpPr/>
            <p:nvPr/>
          </p:nvSpPr>
          <p:spPr>
            <a:xfrm>
              <a:off x="2267743" y="1880828"/>
              <a:ext cx="4608512" cy="3096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203" y="2026917"/>
              <a:ext cx="4291593" cy="280416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53796" y="6101858"/>
            <a:ext cx="7460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Inherent dynamics are the same for the two cases; input is different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6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sz="4000" noProof="0" dirty="0" smtClean="0"/>
              <a:t>Position Step at Left Cable End</a:t>
            </a:r>
            <a:br>
              <a:rPr lang="en-US" sz="4000" noProof="0" dirty="0" smtClean="0"/>
            </a:br>
            <a:r>
              <a:rPr lang="en-US" sz="2700" noProof="0" dirty="0" err="1" smtClean="0"/>
              <a:t>Strawman</a:t>
            </a:r>
            <a:r>
              <a:rPr lang="en-US" sz="2700" noProof="0" dirty="0" smtClean="0"/>
              <a:t> Example</a:t>
            </a:r>
            <a:endParaRPr lang="en-US" noProof="0" dirty="0"/>
          </a:p>
        </p:txBody>
      </p:sp>
      <p:pic>
        <p:nvPicPr>
          <p:cNvPr id="3" name="winchLeftToGondolaPosVer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1250032"/>
            <a:ext cx="57150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3826" y="5818038"/>
            <a:ext cx="1818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Kevlar cable</a:t>
            </a:r>
          </a:p>
          <a:p>
            <a:r>
              <a:rPr lang="en-US" dirty="0" err="1" smtClean="0"/>
              <a:t>Diam</a:t>
            </a:r>
            <a:r>
              <a:rPr lang="en-US" dirty="0" smtClean="0"/>
              <a:t> 1.85 mm</a:t>
            </a:r>
          </a:p>
          <a:p>
            <a:r>
              <a:rPr lang="en-US" dirty="0" smtClean="0"/>
              <a:t>Chord 185.8 m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1960" y="5818038"/>
            <a:ext cx="3669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Gondola mass 50 kg</a:t>
            </a:r>
          </a:p>
          <a:p>
            <a:r>
              <a:rPr lang="en-US" dirty="0" smtClean="0"/>
              <a:t>Cable mass 0.71 kg</a:t>
            </a:r>
          </a:p>
          <a:p>
            <a:r>
              <a:rPr lang="en-US" dirty="0" smtClean="0"/>
              <a:t>Cable static stiffness 1024 N/m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36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936104"/>
          </a:xfrm>
        </p:spPr>
        <p:txBody>
          <a:bodyPr/>
          <a:lstStyle/>
          <a:p>
            <a:r>
              <a:rPr lang="sv-SE" dirty="0" err="1" smtClean="0"/>
              <a:t>Outline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2780928"/>
            <a:ext cx="6275040" cy="2044824"/>
          </a:xfrm>
        </p:spPr>
        <p:txBody>
          <a:bodyPr/>
          <a:lstStyle/>
          <a:p>
            <a:r>
              <a:rPr lang="en-US" noProof="0" dirty="0" smtClean="0">
                <a:solidFill>
                  <a:srgbClr val="0070C0"/>
                </a:solidFill>
              </a:rPr>
              <a:t>Summary of 2011 study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Cable Model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Choice of design parameters</a:t>
            </a:r>
            <a:endParaRPr lang="en-US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6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sz="4000" noProof="0" dirty="0" smtClean="0"/>
              <a:t>Position Step at Left Cable End</a:t>
            </a:r>
            <a:br>
              <a:rPr lang="en-US" sz="4000" noProof="0" dirty="0" smtClean="0"/>
            </a:br>
            <a:r>
              <a:rPr lang="en-US" sz="2700" noProof="0" dirty="0" smtClean="0"/>
              <a:t>Thicker Cable</a:t>
            </a:r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2033826" y="5818038"/>
            <a:ext cx="1818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Steel cable</a:t>
            </a:r>
          </a:p>
          <a:p>
            <a:r>
              <a:rPr lang="en-US" dirty="0" err="1" smtClean="0"/>
              <a:t>Diam</a:t>
            </a:r>
            <a:r>
              <a:rPr lang="en-US" dirty="0" smtClean="0"/>
              <a:t> 4 mm</a:t>
            </a:r>
          </a:p>
          <a:p>
            <a:r>
              <a:rPr lang="en-US" dirty="0" smtClean="0"/>
              <a:t>Chord 185.8 m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1960" y="5818038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Gondola mass 50 kg</a:t>
            </a:r>
          </a:p>
          <a:p>
            <a:r>
              <a:rPr lang="en-US" dirty="0" smtClean="0"/>
              <a:t>Cable mass 18.2 kg</a:t>
            </a:r>
          </a:p>
          <a:p>
            <a:r>
              <a:rPr lang="en-US" dirty="0" smtClean="0"/>
              <a:t>Cable static stiffness 11105 N/m </a:t>
            </a:r>
            <a:endParaRPr lang="en-US" dirty="0"/>
          </a:p>
        </p:txBody>
      </p:sp>
      <p:pic>
        <p:nvPicPr>
          <p:cNvPr id="6" name="steelCab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125003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5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 dirty="0" smtClean="0"/>
              <a:t>Winch on Ground or Gondola?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2400" noProof="0" dirty="0" err="1" smtClean="0"/>
              <a:t>Strawman</a:t>
            </a:r>
            <a:r>
              <a:rPr lang="en-US" sz="2400" noProof="0" dirty="0" smtClean="0"/>
              <a:t> Example with 50 kg Gondola</a:t>
            </a:r>
            <a:endParaRPr lang="en-US" noProof="0" dirty="0"/>
          </a:p>
        </p:txBody>
      </p:sp>
      <p:grpSp>
        <p:nvGrpSpPr>
          <p:cNvPr id="5" name="Group 4"/>
          <p:cNvGrpSpPr/>
          <p:nvPr/>
        </p:nvGrpSpPr>
        <p:grpSpPr>
          <a:xfrm>
            <a:off x="323528" y="1601105"/>
            <a:ext cx="5400600" cy="5068255"/>
            <a:chOff x="323528" y="2276872"/>
            <a:chExt cx="4680520" cy="4392488"/>
          </a:xfrm>
        </p:grpSpPr>
        <p:sp>
          <p:nvSpPr>
            <p:cNvPr id="4" name="Rectangle 3"/>
            <p:cNvSpPr/>
            <p:nvPr/>
          </p:nvSpPr>
          <p:spPr>
            <a:xfrm>
              <a:off x="323528" y="2276872"/>
              <a:ext cx="4680520" cy="439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376087"/>
              <a:ext cx="4401321" cy="419405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012160" y="1988840"/>
            <a:ext cx="28408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Input:</a:t>
            </a:r>
            <a:endParaRPr lang="en-US" dirty="0" smtClean="0"/>
          </a:p>
          <a:p>
            <a:r>
              <a:rPr lang="sv-SE" dirty="0" err="1" smtClean="0"/>
              <a:t>Winch</a:t>
            </a:r>
            <a:r>
              <a:rPr lang="sv-SE" dirty="0" smtClean="0"/>
              <a:t> on  </a:t>
            </a:r>
            <a:r>
              <a:rPr lang="sv-SE" dirty="0" err="1" smtClean="0"/>
              <a:t>left</a:t>
            </a:r>
            <a:r>
              <a:rPr lang="sv-SE" dirty="0" smtClean="0"/>
              <a:t> end (</a:t>
            </a:r>
            <a:r>
              <a:rPr lang="sv-SE" dirty="0" err="1" smtClean="0"/>
              <a:t>blue</a:t>
            </a:r>
            <a:r>
              <a:rPr lang="sv-SE" dirty="0" smtClean="0"/>
              <a:t>)</a:t>
            </a:r>
          </a:p>
          <a:p>
            <a:r>
              <a:rPr lang="sv-SE" dirty="0" err="1" smtClean="0"/>
              <a:t>Winch</a:t>
            </a:r>
            <a:r>
              <a:rPr lang="sv-SE" dirty="0" smtClean="0"/>
              <a:t> on </a:t>
            </a:r>
            <a:r>
              <a:rPr lang="sv-SE" dirty="0" err="1" smtClean="0"/>
              <a:t>gondola</a:t>
            </a:r>
            <a:r>
              <a:rPr lang="sv-SE" dirty="0" smtClean="0"/>
              <a:t> (red)</a:t>
            </a:r>
          </a:p>
          <a:p>
            <a:endParaRPr lang="sv-SE" dirty="0"/>
          </a:p>
          <a:p>
            <a:r>
              <a:rPr lang="sv-SE" dirty="0" smtClean="0"/>
              <a:t>Output:</a:t>
            </a:r>
          </a:p>
          <a:p>
            <a:r>
              <a:rPr lang="sv-SE" dirty="0" err="1" smtClean="0"/>
              <a:t>Gondola</a:t>
            </a:r>
            <a:r>
              <a:rPr lang="sv-SE" dirty="0" smtClean="0"/>
              <a:t> 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38985" y="4661120"/>
            <a:ext cx="2664296" cy="1323439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v-SE" sz="2000" b="1" dirty="0" err="1" smtClean="0"/>
              <a:t>Conclusion</a:t>
            </a:r>
            <a:r>
              <a:rPr lang="sv-SE" sz="2000" b="1" dirty="0" smtClean="0"/>
              <a:t>:</a:t>
            </a:r>
          </a:p>
          <a:p>
            <a:r>
              <a:rPr lang="sv-SE" sz="2000" b="1" dirty="0" err="1" smtClean="0"/>
              <a:t>Having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winch</a:t>
            </a:r>
            <a:r>
              <a:rPr lang="sv-SE" sz="2000" b="1" dirty="0" smtClean="0"/>
              <a:t> on </a:t>
            </a:r>
            <a:r>
              <a:rPr lang="sv-SE" sz="2000" b="1" dirty="0" err="1" smtClean="0"/>
              <a:t>gondola</a:t>
            </a:r>
            <a:r>
              <a:rPr lang="sv-SE" sz="2000" b="1" dirty="0" smtClean="0"/>
              <a:t> is as bad as </a:t>
            </a:r>
            <a:r>
              <a:rPr lang="sv-SE" sz="2000" b="1" dirty="0" err="1" smtClean="0"/>
              <a:t>having</a:t>
            </a:r>
            <a:r>
              <a:rPr lang="sv-SE" sz="2000" b="1" dirty="0" smtClean="0"/>
              <a:t> it on </a:t>
            </a:r>
            <a:r>
              <a:rPr lang="sv-SE" sz="2000" b="1" dirty="0" err="1" smtClean="0"/>
              <a:t>ground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478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68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noProof="0" dirty="0" smtClean="0"/>
              <a:t>Which Cable Diameter?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2400" noProof="0" dirty="0" err="1" smtClean="0"/>
              <a:t>Strawman</a:t>
            </a:r>
            <a:r>
              <a:rPr lang="en-US" sz="2400" noProof="0" dirty="0" smtClean="0"/>
              <a:t> Example</a:t>
            </a:r>
            <a:endParaRPr lang="en-US" sz="2400" noProof="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284162"/>
              </p:ext>
            </p:extLst>
          </p:nvPr>
        </p:nvGraphicFramePr>
        <p:xfrm>
          <a:off x="236185" y="1340768"/>
          <a:ext cx="8712966" cy="3306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161"/>
                <a:gridCol w="1452161"/>
                <a:gridCol w="1452161"/>
                <a:gridCol w="1452161"/>
                <a:gridCol w="1452161"/>
                <a:gridCol w="1452161"/>
              </a:tblGrid>
              <a:tr h="1296143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Cable diameter</a:t>
                      </a:r>
                    </a:p>
                    <a:p>
                      <a:pPr algn="ctr"/>
                      <a:endParaRPr lang="sv-SE" dirty="0" smtClean="0"/>
                    </a:p>
                    <a:p>
                      <a:pPr algn="ctr"/>
                      <a:r>
                        <a:rPr lang="sv-SE" dirty="0" smtClean="0"/>
                        <a:t>(mm)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Cable </a:t>
                      </a:r>
                      <a:r>
                        <a:rPr lang="sv-SE" dirty="0" err="1" smtClean="0"/>
                        <a:t>mass</a:t>
                      </a:r>
                      <a:endParaRPr lang="sv-SE" dirty="0" smtClean="0"/>
                    </a:p>
                    <a:p>
                      <a:pPr algn="ctr"/>
                      <a:endParaRPr lang="sv-SE" dirty="0" smtClean="0"/>
                    </a:p>
                    <a:p>
                      <a:pPr algn="ctr"/>
                      <a:endParaRPr lang="sv-SE" dirty="0" smtClean="0"/>
                    </a:p>
                    <a:p>
                      <a:pPr algn="ctr"/>
                      <a:r>
                        <a:rPr lang="sv-SE" dirty="0" smtClean="0"/>
                        <a:t>(kg)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err="1" smtClean="0"/>
                        <a:t>Typical</a:t>
                      </a:r>
                      <a:r>
                        <a:rPr lang="sv-SE" dirty="0" smtClean="0"/>
                        <a:t> </a:t>
                      </a:r>
                      <a:r>
                        <a:rPr lang="sv-SE" dirty="0" err="1" smtClean="0"/>
                        <a:t>preload</a:t>
                      </a:r>
                      <a:endParaRPr lang="sv-SE" dirty="0" smtClean="0"/>
                    </a:p>
                    <a:p>
                      <a:pPr algn="ctr"/>
                      <a:endParaRPr lang="sv-SE" dirty="0" smtClean="0"/>
                    </a:p>
                    <a:p>
                      <a:pPr algn="ctr"/>
                      <a:r>
                        <a:rPr lang="sv-SE" dirty="0" smtClean="0"/>
                        <a:t>(N)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err="1" smtClean="0"/>
                        <a:t>Crosswind</a:t>
                      </a:r>
                      <a:r>
                        <a:rPr lang="sv-SE" baseline="0" dirty="0" smtClean="0"/>
                        <a:t> force at 6 m/s</a:t>
                      </a:r>
                    </a:p>
                    <a:p>
                      <a:pPr algn="ctr"/>
                      <a:r>
                        <a:rPr lang="sv-SE" baseline="0" dirty="0" smtClean="0"/>
                        <a:t>(N)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err="1" smtClean="0"/>
                        <a:t>Static</a:t>
                      </a:r>
                      <a:r>
                        <a:rPr lang="sv-SE" dirty="0" smtClean="0"/>
                        <a:t> </a:t>
                      </a:r>
                      <a:r>
                        <a:rPr lang="sv-SE" dirty="0" err="1" smtClean="0"/>
                        <a:t>stiffness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err="1" smtClean="0"/>
                        <a:t>along</a:t>
                      </a:r>
                      <a:r>
                        <a:rPr lang="sv-SE" dirty="0" smtClean="0"/>
                        <a:t> chord</a:t>
                      </a:r>
                    </a:p>
                    <a:p>
                      <a:pPr algn="ctr"/>
                      <a:r>
                        <a:rPr lang="sv-SE" dirty="0" smtClean="0"/>
                        <a:t>(N/m)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RMS </a:t>
                      </a:r>
                      <a:r>
                        <a:rPr lang="sv-SE" dirty="0" err="1" smtClean="0"/>
                        <a:t>Gondola</a:t>
                      </a:r>
                      <a:r>
                        <a:rPr lang="sv-SE" dirty="0" smtClean="0"/>
                        <a:t> excursion</a:t>
                      </a:r>
                      <a:r>
                        <a:rPr lang="sv-SE" baseline="30000" dirty="0" smtClean="0"/>
                        <a:t>1</a:t>
                      </a:r>
                    </a:p>
                    <a:p>
                      <a:pPr algn="ctr"/>
                      <a:r>
                        <a:rPr lang="sv-SE" dirty="0" smtClean="0"/>
                        <a:t>(mm)</a:t>
                      </a:r>
                      <a:endParaRPr lang="en-US" dirty="0" smtClean="0"/>
                    </a:p>
                  </a:txBody>
                  <a:tcPr/>
                </a:tc>
              </a:tr>
              <a:tr h="502474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1.85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0.72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1340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7.24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1020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21.8</a:t>
                      </a:r>
                      <a:endParaRPr lang="en-US" dirty="0"/>
                    </a:p>
                  </a:txBody>
                  <a:tcPr/>
                </a:tc>
              </a:tr>
              <a:tr h="502474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3.70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2.88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5380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4100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2.50</a:t>
                      </a:r>
                      <a:endParaRPr lang="en-US" dirty="0"/>
                    </a:p>
                  </a:txBody>
                  <a:tcPr/>
                </a:tc>
              </a:tr>
              <a:tr h="502474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5.55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6.47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12100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21.7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9200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0.72</a:t>
                      </a:r>
                      <a:endParaRPr lang="en-US" dirty="0"/>
                    </a:p>
                  </a:txBody>
                  <a:tcPr/>
                </a:tc>
              </a:tr>
              <a:tr h="502474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7.60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33600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29.0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16400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0.31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63688" y="4725144"/>
            <a:ext cx="5357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baseline="30000" dirty="0" smtClean="0"/>
              <a:t>1</a:t>
            </a:r>
            <a:r>
              <a:rPr lang="sv-SE" sz="2000" dirty="0" smtClean="0"/>
              <a:t> </a:t>
            </a:r>
            <a:r>
              <a:rPr lang="sv-SE" sz="2000" dirty="0" err="1" smtClean="0"/>
              <a:t>Due</a:t>
            </a:r>
            <a:r>
              <a:rPr lang="sv-SE" sz="2000" dirty="0" smtClean="0"/>
              <a:t> </a:t>
            </a:r>
            <a:r>
              <a:rPr lang="sv-SE" sz="2000" dirty="0" err="1" smtClean="0"/>
              <a:t>to</a:t>
            </a:r>
            <a:r>
              <a:rPr lang="sv-SE" sz="2000" dirty="0" smtClean="0"/>
              <a:t> </a:t>
            </a:r>
            <a:r>
              <a:rPr lang="sv-SE" sz="2000" dirty="0" err="1" smtClean="0"/>
              <a:t>wind</a:t>
            </a:r>
            <a:r>
              <a:rPr lang="sv-SE" sz="2000" dirty="0" smtClean="0"/>
              <a:t> at 6 m/s </a:t>
            </a:r>
            <a:r>
              <a:rPr lang="sv-SE" sz="2000" dirty="0" err="1" smtClean="0"/>
              <a:t>acting</a:t>
            </a:r>
            <a:r>
              <a:rPr lang="sv-SE" sz="2000" dirty="0" smtClean="0"/>
              <a:t> on </a:t>
            </a:r>
            <a:r>
              <a:rPr lang="sv-SE" sz="2000" dirty="0" err="1" smtClean="0"/>
              <a:t>gondola</a:t>
            </a:r>
            <a:r>
              <a:rPr lang="sv-SE" sz="2000" dirty="0" smtClean="0"/>
              <a:t>,</a:t>
            </a:r>
          </a:p>
          <a:p>
            <a:pPr algn="ctr"/>
            <a:r>
              <a:rPr lang="sv-SE" sz="2000" dirty="0" smtClean="0"/>
              <a:t>and </a:t>
            </a:r>
            <a:r>
              <a:rPr lang="sv-SE" sz="2000" dirty="0" err="1" smtClean="0"/>
              <a:t>closed</a:t>
            </a:r>
            <a:r>
              <a:rPr lang="sv-SE" sz="2000" dirty="0" smtClean="0"/>
              <a:t> loop position </a:t>
            </a:r>
            <a:r>
              <a:rPr lang="sv-SE" sz="2000" dirty="0" err="1" smtClean="0"/>
              <a:t>control</a:t>
            </a:r>
            <a:r>
              <a:rPr lang="sv-SE" sz="2000" dirty="0" smtClean="0"/>
              <a:t> </a:t>
            </a:r>
            <a:r>
              <a:rPr lang="sv-SE" sz="2000" dirty="0" err="1" smtClean="0"/>
              <a:t>with</a:t>
            </a:r>
            <a:r>
              <a:rPr lang="sv-SE" sz="2000" dirty="0" smtClean="0"/>
              <a:t> </a:t>
            </a:r>
            <a:r>
              <a:rPr lang="sv-SE" sz="2000" dirty="0" err="1" smtClean="0"/>
              <a:t>winch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669121" y="5889321"/>
            <a:ext cx="3847096" cy="707886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err="1" smtClean="0"/>
              <a:t>Conclusion</a:t>
            </a:r>
            <a:r>
              <a:rPr lang="sv-SE" sz="2000" b="1" dirty="0" smtClean="0"/>
              <a:t>:</a:t>
            </a:r>
          </a:p>
          <a:p>
            <a:pPr algn="ctr"/>
            <a:r>
              <a:rPr lang="sv-SE" sz="2000" b="1" dirty="0" err="1" smtClean="0"/>
              <a:t>Thicker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cables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are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much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better</a:t>
            </a:r>
            <a:r>
              <a:rPr lang="sv-SE" sz="2000" b="1" dirty="0" smtClean="0"/>
              <a:t> </a:t>
            </a:r>
            <a:endParaRPr lang="en-US" sz="2000" b="1" dirty="0"/>
          </a:p>
        </p:txBody>
      </p:sp>
      <p:sp>
        <p:nvSpPr>
          <p:cNvPr id="6" name="Oval 5"/>
          <p:cNvSpPr/>
          <p:nvPr/>
        </p:nvSpPr>
        <p:spPr>
          <a:xfrm>
            <a:off x="7701239" y="2564904"/>
            <a:ext cx="1047226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28184" y="2564904"/>
            <a:ext cx="1047226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4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 dirty="0" smtClean="0"/>
              <a:t>Is a Large Cable Preload Attractive?</a:t>
            </a:r>
            <a:br>
              <a:rPr lang="en-US" sz="3600" noProof="0" dirty="0" smtClean="0"/>
            </a:br>
            <a:r>
              <a:rPr lang="en-US" sz="2400" noProof="0" dirty="0" err="1" smtClean="0"/>
              <a:t>Strawman</a:t>
            </a:r>
            <a:r>
              <a:rPr lang="en-US" sz="2400" noProof="0" dirty="0" smtClean="0"/>
              <a:t> Example with cable diameter 5.4 mm</a:t>
            </a:r>
            <a:endParaRPr lang="en-US" sz="3600" noProof="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887303"/>
              </p:ext>
            </p:extLst>
          </p:nvPr>
        </p:nvGraphicFramePr>
        <p:xfrm>
          <a:off x="251520" y="1916832"/>
          <a:ext cx="8726804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717"/>
                <a:gridCol w="1422717"/>
                <a:gridCol w="1592580"/>
                <a:gridCol w="1160780"/>
                <a:gridCol w="1632267"/>
                <a:gridCol w="18767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Cable</a:t>
                      </a:r>
                    </a:p>
                    <a:p>
                      <a:pPr algn="ctr"/>
                      <a:r>
                        <a:rPr lang="sv-SE" baseline="0" dirty="0" err="1" smtClean="0"/>
                        <a:t>preload</a:t>
                      </a:r>
                      <a:endParaRPr lang="sv-SE" baseline="0" dirty="0" smtClean="0"/>
                    </a:p>
                    <a:p>
                      <a:pPr algn="ctr"/>
                      <a:r>
                        <a:rPr lang="sv-SE" baseline="0" dirty="0" smtClean="0"/>
                        <a:t>(N)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err="1" smtClean="0"/>
                        <a:t>Length</a:t>
                      </a:r>
                      <a:r>
                        <a:rPr lang="sv-SE" dirty="0" smtClean="0"/>
                        <a:t> </a:t>
                      </a:r>
                      <a:r>
                        <a:rPr lang="sv-SE" dirty="0" err="1" smtClean="0"/>
                        <a:t>of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err="1" smtClean="0"/>
                        <a:t>Unstressed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err="1" smtClean="0"/>
                        <a:t>cable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smtClean="0"/>
                        <a:t>(m)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Cable </a:t>
                      </a:r>
                      <a:r>
                        <a:rPr lang="sv-SE" dirty="0" err="1" smtClean="0"/>
                        <a:t>sag</a:t>
                      </a:r>
                      <a:r>
                        <a:rPr lang="sv-SE" dirty="0" smtClean="0"/>
                        <a:t> at</a:t>
                      </a:r>
                    </a:p>
                    <a:p>
                      <a:pPr algn="ctr"/>
                      <a:r>
                        <a:rPr lang="sv-SE" dirty="0" err="1" smtClean="0"/>
                        <a:t>Equilibrium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smtClean="0"/>
                        <a:t>(m)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err="1" smtClean="0"/>
                        <a:t>Static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err="1" smtClean="0"/>
                        <a:t>Stiffness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smtClean="0"/>
                        <a:t>at end</a:t>
                      </a:r>
                    </a:p>
                    <a:p>
                      <a:pPr algn="ctr"/>
                      <a:r>
                        <a:rPr lang="sv-SE" dirty="0" smtClean="0"/>
                        <a:t>(N/m)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err="1" smtClean="0"/>
                        <a:t>Lowest</a:t>
                      </a:r>
                      <a:r>
                        <a:rPr lang="sv-SE" dirty="0" smtClean="0"/>
                        <a:t> in-plane</a:t>
                      </a:r>
                      <a:endParaRPr lang="sv-SE" baseline="0" dirty="0" smtClean="0"/>
                    </a:p>
                    <a:p>
                      <a:pPr algn="ctr"/>
                      <a:r>
                        <a:rPr lang="sv-SE" dirty="0" smtClean="0"/>
                        <a:t>Cable </a:t>
                      </a:r>
                      <a:r>
                        <a:rPr lang="sv-SE" dirty="0" err="1" smtClean="0"/>
                        <a:t>eigen</a:t>
                      </a:r>
                      <a:r>
                        <a:rPr lang="sv-SE" dirty="0" smtClean="0"/>
                        <a:t>-</a:t>
                      </a:r>
                    </a:p>
                    <a:p>
                      <a:pPr algn="ctr"/>
                      <a:r>
                        <a:rPr lang="sv-SE" dirty="0" err="1" smtClean="0"/>
                        <a:t>frequency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smtClean="0"/>
                        <a:t>(Hz)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err="1" smtClean="0"/>
                        <a:t>Lowest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err="1" smtClean="0"/>
                        <a:t>gondola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err="1" smtClean="0"/>
                        <a:t>eigenfrequency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smtClean="0"/>
                        <a:t>(Hz)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24200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183.195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0.601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9287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2.26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2.17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12100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184.488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0.121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9219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1.59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2.16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6056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185.142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0.243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9166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1.13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2.15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1363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185.668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1.081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7480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0.59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1.95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933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185.734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1.580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5380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0.57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1.65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361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186.000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4.088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0.59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36874" y="5949280"/>
            <a:ext cx="8311590" cy="707886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err="1" smtClean="0"/>
              <a:t>Conclusion</a:t>
            </a:r>
            <a:r>
              <a:rPr lang="sv-SE" sz="2000" b="1" dirty="0" smtClean="0"/>
              <a:t>:</a:t>
            </a:r>
            <a:endParaRPr lang="sv-SE" sz="2000" b="1" dirty="0"/>
          </a:p>
          <a:p>
            <a:pPr algn="ctr"/>
            <a:r>
              <a:rPr lang="sv-SE" sz="2000" b="1" dirty="0" err="1" smtClean="0"/>
              <a:t>Above</a:t>
            </a:r>
            <a:r>
              <a:rPr lang="sv-SE" sz="2000" b="1" dirty="0" smtClean="0"/>
              <a:t> </a:t>
            </a:r>
            <a:r>
              <a:rPr lang="sv-SE" sz="2000" b="1" dirty="0"/>
              <a:t>a </a:t>
            </a:r>
            <a:r>
              <a:rPr lang="sv-SE" sz="2000" b="1" dirty="0" err="1"/>
              <a:t>certain</a:t>
            </a:r>
            <a:r>
              <a:rPr lang="sv-SE" sz="2000" b="1" dirty="0"/>
              <a:t> </a:t>
            </a:r>
            <a:r>
              <a:rPr lang="sv-SE" sz="2000" b="1" dirty="0" smtClean="0"/>
              <a:t>limit, </a:t>
            </a:r>
            <a:r>
              <a:rPr lang="sv-SE" sz="2000" b="1" dirty="0" err="1" smtClean="0"/>
              <a:t>then</a:t>
            </a:r>
            <a:r>
              <a:rPr lang="sv-SE" sz="2000" b="1" dirty="0" smtClean="0"/>
              <a:t> the system is not </a:t>
            </a:r>
            <a:r>
              <a:rPr lang="sv-SE" sz="2000" b="1" dirty="0" err="1" smtClean="0"/>
              <a:t>very</a:t>
            </a:r>
            <a:r>
              <a:rPr lang="sv-SE" sz="2000" b="1" dirty="0" smtClean="0"/>
              <a:t> sensitive </a:t>
            </a:r>
            <a:r>
              <a:rPr lang="sv-SE" sz="2000" b="1" dirty="0" err="1" smtClean="0"/>
              <a:t>to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preload</a:t>
            </a:r>
            <a:endParaRPr lang="sv-SE" sz="2000" b="1" dirty="0" smtClean="0"/>
          </a:p>
        </p:txBody>
      </p:sp>
      <p:sp>
        <p:nvSpPr>
          <p:cNvPr id="5" name="Oval 4"/>
          <p:cNvSpPr/>
          <p:nvPr/>
        </p:nvSpPr>
        <p:spPr>
          <a:xfrm>
            <a:off x="7596336" y="3356992"/>
            <a:ext cx="824983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626479" y="5229200"/>
            <a:ext cx="82498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58595" y="3352301"/>
            <a:ext cx="824983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67097" y="5229200"/>
            <a:ext cx="82498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4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836712"/>
          </a:xfrm>
        </p:spPr>
        <p:txBody>
          <a:bodyPr>
            <a:normAutofit fontScale="90000"/>
          </a:bodyPr>
          <a:lstStyle/>
          <a:p>
            <a:r>
              <a:rPr lang="en-US" sz="3600" noProof="0" dirty="0" smtClean="0"/>
              <a:t>Is a large E-Modulus Useful?</a:t>
            </a:r>
            <a:br>
              <a:rPr lang="en-US" sz="3600" noProof="0" dirty="0" smtClean="0"/>
            </a:br>
            <a:r>
              <a:rPr lang="en-US" sz="2400" noProof="0" dirty="0" err="1" smtClean="0"/>
              <a:t>Strawman</a:t>
            </a:r>
            <a:r>
              <a:rPr lang="en-US" sz="2400" noProof="0" dirty="0" smtClean="0"/>
              <a:t> Example, preload 1344 N</a:t>
            </a:r>
            <a:endParaRPr lang="en-US" sz="4000" noProof="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599363"/>
              </p:ext>
            </p:extLst>
          </p:nvPr>
        </p:nvGraphicFramePr>
        <p:xfrm>
          <a:off x="404653" y="1052736"/>
          <a:ext cx="8334693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693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E=70</a:t>
                      </a:r>
                      <a:r>
                        <a:rPr lang="sv-SE" baseline="0" dirty="0" smtClean="0"/>
                        <a:t> </a:t>
                      </a:r>
                      <a:r>
                        <a:rPr lang="sv-SE" baseline="0" dirty="0" err="1" smtClean="0"/>
                        <a:t>GPa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E=23.4 </a:t>
                      </a:r>
                      <a:r>
                        <a:rPr lang="sv-SE" dirty="0" err="1" smtClean="0"/>
                        <a:t>GPa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E=7 </a:t>
                      </a:r>
                      <a:r>
                        <a:rPr lang="sv-SE" dirty="0" err="1" smtClean="0"/>
                        <a:t>GPa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Cable </a:t>
                      </a:r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eigenfrequency</a:t>
                      </a:r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 (mode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 2)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1.59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1.60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1.64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Cable </a:t>
                      </a:r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eigenfrequency</a:t>
                      </a:r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 (mode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 6)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4.76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4.80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4.91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Cable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igenfrequency</a:t>
                      </a:r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 (mode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 10)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7.90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7.96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8.15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Cable </a:t>
                      </a:r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eigenfrequency</a:t>
                      </a:r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 (mode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 25)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18.9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11.1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6.37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Cable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igenfrequency</a:t>
                      </a:r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 (mode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 62)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37.8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22.2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12.7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Static</a:t>
                      </a:r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stiffness</a:t>
                      </a:r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 (N/m)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1024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346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Sag</a:t>
                      </a:r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 (m)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0.121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0.119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0.114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Lowest</a:t>
                      </a:r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gondola</a:t>
                      </a:r>
                      <a:endParaRPr lang="sv-SE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eigenfrequency</a:t>
                      </a:r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 (Hz)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0.72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0.42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0.24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v-SE" dirty="0" err="1" smtClean="0">
                          <a:solidFill>
                            <a:schemeClr val="tx1"/>
                          </a:solidFill>
                        </a:rPr>
                        <a:t>Closed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 loop </a:t>
                      </a:r>
                      <a:r>
                        <a:rPr lang="sv-SE" baseline="0" dirty="0" err="1" smtClean="0">
                          <a:solidFill>
                            <a:schemeClr val="tx1"/>
                          </a:solidFill>
                        </a:rPr>
                        <a:t>wind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baseline="0" dirty="0" err="1" smtClean="0">
                          <a:solidFill>
                            <a:schemeClr val="tx1"/>
                          </a:solidFill>
                        </a:rPr>
                        <a:t>excursion</a:t>
                      </a:r>
                      <a:endParaRPr lang="sv-S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sv-SE" baseline="0" dirty="0" err="1" smtClean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baseline="0" dirty="0" err="1" smtClean="0">
                          <a:solidFill>
                            <a:schemeClr val="tx1"/>
                          </a:solidFill>
                        </a:rPr>
                        <a:t>gondola</a:t>
                      </a:r>
                      <a:r>
                        <a:rPr lang="sv-SE" baseline="0" dirty="0" smtClean="0">
                          <a:solidFill>
                            <a:schemeClr val="tx1"/>
                          </a:solidFill>
                        </a:rPr>
                        <a:t>, RMS (mm)</a:t>
                      </a:r>
                      <a:r>
                        <a:rPr lang="sv-SE" baseline="30000" dirty="0" smtClean="0">
                          <a:solidFill>
                            <a:schemeClr val="tx1"/>
                          </a:solidFill>
                        </a:rPr>
                        <a:t>1)</a:t>
                      </a:r>
                      <a:endParaRPr 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5373216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aseline="30000" dirty="0" smtClean="0"/>
              <a:t>1) </a:t>
            </a:r>
            <a:r>
              <a:rPr lang="sv-SE" dirty="0" err="1" smtClean="0"/>
              <a:t>with</a:t>
            </a:r>
            <a:r>
              <a:rPr lang="sv-SE" dirty="0" smtClean="0"/>
              <a:t> 50 kg </a:t>
            </a:r>
            <a:r>
              <a:rPr lang="sv-SE" dirty="0" err="1" smtClean="0"/>
              <a:t>gondola</a:t>
            </a:r>
            <a:r>
              <a:rPr lang="sv-SE" dirty="0" smtClean="0"/>
              <a:t> </a:t>
            </a:r>
            <a:r>
              <a:rPr lang="sv-SE" dirty="0" err="1" smtClean="0"/>
              <a:t>mass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499992" y="4797152"/>
            <a:ext cx="82498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51273" y="4789013"/>
            <a:ext cx="82498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63441" y="4789013"/>
            <a:ext cx="82498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33018" y="5949280"/>
            <a:ext cx="5719302" cy="707886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err="1" smtClean="0"/>
              <a:t>Conclusion</a:t>
            </a:r>
            <a:r>
              <a:rPr lang="sv-SE" sz="2000" b="1" dirty="0" smtClean="0"/>
              <a:t>:</a:t>
            </a:r>
            <a:endParaRPr lang="sv-SE" sz="2000" b="1" dirty="0"/>
          </a:p>
          <a:p>
            <a:pPr algn="ctr"/>
            <a:r>
              <a:rPr lang="sv-SE" sz="2000" b="1" dirty="0" err="1" smtClean="0"/>
              <a:t>Take</a:t>
            </a:r>
            <a:r>
              <a:rPr lang="sv-SE" sz="2000" b="1" dirty="0" smtClean="0"/>
              <a:t> the </a:t>
            </a:r>
            <a:r>
              <a:rPr lang="sv-SE" sz="2000" b="1" dirty="0" err="1" smtClean="0"/>
              <a:t>highest</a:t>
            </a:r>
            <a:r>
              <a:rPr lang="sv-SE" sz="2000" b="1" dirty="0" smtClean="0"/>
              <a:t> E-</a:t>
            </a:r>
            <a:r>
              <a:rPr lang="sv-SE" sz="2000" b="1" dirty="0" err="1" smtClean="0"/>
              <a:t>modulus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you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can</a:t>
            </a:r>
            <a:r>
              <a:rPr lang="sv-SE" sz="2000" b="1" dirty="0" smtClean="0"/>
              <a:t> get</a:t>
            </a:r>
          </a:p>
        </p:txBody>
      </p:sp>
    </p:spTree>
    <p:extLst>
      <p:ext uri="{BB962C8B-B14F-4D97-AF65-F5344CB8AC3E}">
        <p14:creationId xmlns:p14="http://schemas.microsoft.com/office/powerpoint/2010/main" val="4767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20688"/>
          </a:xfrm>
        </p:spPr>
        <p:txBody>
          <a:bodyPr>
            <a:noAutofit/>
          </a:bodyPr>
          <a:lstStyle/>
          <a:p>
            <a:r>
              <a:rPr lang="sv-SE" sz="3600" dirty="0" err="1" smtClean="0"/>
              <a:t>Which</a:t>
            </a:r>
            <a:r>
              <a:rPr lang="sv-SE" sz="3600" dirty="0" smtClean="0"/>
              <a:t> </a:t>
            </a:r>
            <a:r>
              <a:rPr lang="sv-SE" sz="3600" dirty="0" err="1" smtClean="0"/>
              <a:t>Density</a:t>
            </a:r>
            <a:r>
              <a:rPr lang="sv-SE" sz="3600" dirty="0"/>
              <a:t>?</a:t>
            </a:r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42756"/>
              </p:ext>
            </p:extLst>
          </p:nvPr>
        </p:nvGraphicFramePr>
        <p:xfrm>
          <a:off x="1331640" y="1259360"/>
          <a:ext cx="684076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1296144"/>
                <a:gridCol w="1224136"/>
              </a:tblGrid>
              <a:tr h="1534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 err="1" smtClean="0"/>
                        <a:t>Density</a:t>
                      </a:r>
                      <a:r>
                        <a:rPr lang="sv-SE" sz="1600" dirty="0" smtClean="0"/>
                        <a:t> (kg/m</a:t>
                      </a:r>
                      <a:r>
                        <a:rPr lang="sv-SE" sz="1600" baseline="30000" dirty="0" smtClean="0"/>
                        <a:t>3</a:t>
                      </a:r>
                      <a:r>
                        <a:rPr lang="sv-SE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1440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7800</a:t>
                      </a:r>
                      <a:endParaRPr lang="en-US" sz="1600" dirty="0"/>
                    </a:p>
                  </a:txBody>
                  <a:tcPr/>
                </a:tc>
              </a:tr>
              <a:tr h="178176">
                <a:tc>
                  <a:txBody>
                    <a:bodyPr/>
                    <a:lstStyle/>
                    <a:p>
                      <a:r>
                        <a:rPr lang="sv-SE" sz="1600" dirty="0" err="1" smtClean="0"/>
                        <a:t>Preload</a:t>
                      </a:r>
                      <a:r>
                        <a:rPr lang="sv-SE" sz="1600" baseline="0" dirty="0" smtClean="0"/>
                        <a:t> (N)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673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614</a:t>
                      </a:r>
                      <a:endParaRPr lang="en-US" sz="1600" dirty="0"/>
                    </a:p>
                  </a:txBody>
                  <a:tcPr/>
                </a:tc>
              </a:tr>
              <a:tr h="202936">
                <a:tc>
                  <a:txBody>
                    <a:bodyPr/>
                    <a:lstStyle/>
                    <a:p>
                      <a:r>
                        <a:rPr lang="sv-SE" sz="1600" dirty="0" err="1" smtClean="0"/>
                        <a:t>Sag</a:t>
                      </a:r>
                      <a:r>
                        <a:rPr lang="sv-SE" sz="1600" dirty="0" smtClean="0"/>
                        <a:t> (m)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0.243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1.271</a:t>
                      </a:r>
                      <a:endParaRPr lang="en-US" sz="1600" dirty="0"/>
                    </a:p>
                  </a:txBody>
                  <a:tcPr/>
                </a:tc>
              </a:tr>
              <a:tr h="155688">
                <a:tc>
                  <a:txBody>
                    <a:bodyPr/>
                    <a:lstStyle/>
                    <a:p>
                      <a:r>
                        <a:rPr lang="sv-SE" sz="1600" dirty="0" err="1" smtClean="0"/>
                        <a:t>Lowest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cable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eigenfrequency</a:t>
                      </a:r>
                      <a:r>
                        <a:rPr lang="sv-SE" sz="1600" dirty="0" smtClean="0"/>
                        <a:t> (Hz)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1.13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0.51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sv-SE" sz="1600" dirty="0" err="1" smtClean="0"/>
                        <a:t>Static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baseline="0" dirty="0" err="1" smtClean="0"/>
                        <a:t>stiffness</a:t>
                      </a:r>
                      <a:r>
                        <a:rPr lang="sv-SE" sz="1600" baseline="0" dirty="0" smtClean="0"/>
                        <a:t> at end (N/m)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1019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956</a:t>
                      </a:r>
                      <a:endParaRPr lang="en-US" sz="1600" dirty="0"/>
                    </a:p>
                  </a:txBody>
                  <a:tcPr/>
                </a:tc>
              </a:tr>
              <a:tr h="205208">
                <a:tc>
                  <a:txBody>
                    <a:bodyPr/>
                    <a:lstStyle/>
                    <a:p>
                      <a:r>
                        <a:rPr lang="sv-SE" sz="1600" dirty="0" err="1" smtClean="0"/>
                        <a:t>Lowest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gondola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eigenfrequency</a:t>
                      </a:r>
                      <a:r>
                        <a:rPr lang="sv-SE" sz="1600" baseline="0" dirty="0" smtClean="0"/>
                        <a:t> (Hz)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0.72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0.71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75856" y="898907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Case 1: </a:t>
            </a:r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preload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353015"/>
              </p:ext>
            </p:extLst>
          </p:nvPr>
        </p:nvGraphicFramePr>
        <p:xfrm>
          <a:off x="1259632" y="3919566"/>
          <a:ext cx="684076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1296144"/>
                <a:gridCol w="1224136"/>
              </a:tblGrid>
              <a:tr h="1749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 err="1" smtClean="0"/>
                        <a:t>Density</a:t>
                      </a:r>
                      <a:r>
                        <a:rPr lang="sv-SE" sz="1600" dirty="0" smtClean="0"/>
                        <a:t> (kg/m</a:t>
                      </a:r>
                      <a:r>
                        <a:rPr lang="sv-SE" sz="1600" baseline="30000" dirty="0" smtClean="0"/>
                        <a:t>3</a:t>
                      </a:r>
                      <a:r>
                        <a:rPr lang="sv-SE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1440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7800</a:t>
                      </a:r>
                      <a:endParaRPr lang="en-US" sz="1600" dirty="0"/>
                    </a:p>
                  </a:txBody>
                  <a:tcPr/>
                </a:tc>
              </a:tr>
              <a:tr h="127714">
                <a:tc>
                  <a:txBody>
                    <a:bodyPr/>
                    <a:lstStyle/>
                    <a:p>
                      <a:r>
                        <a:rPr lang="sv-SE" sz="1600" dirty="0" err="1" smtClean="0"/>
                        <a:t>Preload</a:t>
                      </a:r>
                      <a:r>
                        <a:rPr lang="sv-SE" sz="1600" baseline="0" dirty="0" smtClean="0"/>
                        <a:t> (N)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174</a:t>
                      </a:r>
                      <a:endParaRPr lang="en-US" sz="1600" dirty="0"/>
                    </a:p>
                  </a:txBody>
                  <a:tcPr/>
                </a:tc>
              </a:tr>
              <a:tr h="152474">
                <a:tc>
                  <a:txBody>
                    <a:bodyPr/>
                    <a:lstStyle/>
                    <a:p>
                      <a:r>
                        <a:rPr lang="sv-SE" sz="1600" dirty="0" err="1" smtClean="0"/>
                        <a:t>Sag</a:t>
                      </a:r>
                      <a:r>
                        <a:rPr lang="sv-SE" sz="1600" dirty="0" smtClean="0"/>
                        <a:t> (m)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0.851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5.09</a:t>
                      </a:r>
                      <a:endParaRPr lang="en-US" sz="1600" dirty="0"/>
                    </a:p>
                  </a:txBody>
                  <a:tcPr/>
                </a:tc>
              </a:tr>
              <a:tr h="177234">
                <a:tc>
                  <a:txBody>
                    <a:bodyPr/>
                    <a:lstStyle/>
                    <a:p>
                      <a:r>
                        <a:rPr lang="sv-SE" sz="1600" dirty="0" err="1" smtClean="0"/>
                        <a:t>Lowest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cable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eigenfrequency</a:t>
                      </a:r>
                      <a:r>
                        <a:rPr lang="sv-SE" sz="1600" dirty="0" smtClean="0"/>
                        <a:t> (Hz)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0.55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0.49</a:t>
                      </a:r>
                      <a:endParaRPr lang="en-US" sz="1600" dirty="0"/>
                    </a:p>
                  </a:txBody>
                  <a:tcPr/>
                </a:tc>
              </a:tr>
              <a:tr h="129986">
                <a:tc>
                  <a:txBody>
                    <a:bodyPr/>
                    <a:lstStyle/>
                    <a:p>
                      <a:r>
                        <a:rPr lang="sv-SE" sz="1600" dirty="0" err="1" smtClean="0"/>
                        <a:t>Static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baseline="0" dirty="0" err="1" smtClean="0"/>
                        <a:t>stiffness</a:t>
                      </a:r>
                      <a:r>
                        <a:rPr lang="sv-SE" sz="1600" baseline="0" dirty="0" smtClean="0"/>
                        <a:t> at end (N/m)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77.6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191</a:t>
                      </a:r>
                      <a:endParaRPr lang="en-US" sz="1600" dirty="0"/>
                    </a:p>
                  </a:txBody>
                  <a:tcPr/>
                </a:tc>
              </a:tr>
              <a:tr h="154746">
                <a:tc>
                  <a:txBody>
                    <a:bodyPr/>
                    <a:lstStyle/>
                    <a:p>
                      <a:r>
                        <a:rPr lang="sv-SE" sz="1600" dirty="0" err="1" smtClean="0"/>
                        <a:t>Lowest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gondola</a:t>
                      </a:r>
                      <a:r>
                        <a:rPr lang="sv-SE" sz="1600" dirty="0" smtClean="0"/>
                        <a:t> </a:t>
                      </a:r>
                      <a:r>
                        <a:rPr lang="sv-SE" sz="1600" dirty="0" err="1" smtClean="0"/>
                        <a:t>eigenfrequency</a:t>
                      </a:r>
                      <a:r>
                        <a:rPr lang="sv-SE" sz="1600" baseline="0" dirty="0" smtClean="0"/>
                        <a:t> (Hz)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0.49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smtClean="0"/>
                        <a:t>0.31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66272" y="3559113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Case 2: </a:t>
            </a:r>
            <a:r>
              <a:rPr lang="sv-SE" dirty="0" err="1" smtClean="0"/>
              <a:t>Low</a:t>
            </a:r>
            <a:r>
              <a:rPr lang="sv-SE" dirty="0" smtClean="0"/>
              <a:t> </a:t>
            </a:r>
            <a:r>
              <a:rPr lang="sv-SE" dirty="0" err="1" smtClean="0"/>
              <a:t>preload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0262" y="6093296"/>
            <a:ext cx="7386154" cy="707886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err="1" smtClean="0"/>
              <a:t>Conclusion</a:t>
            </a:r>
            <a:r>
              <a:rPr lang="sv-SE" sz="2000" b="1" dirty="0" smtClean="0"/>
              <a:t>:</a:t>
            </a:r>
            <a:endParaRPr lang="sv-SE" sz="2000" b="1" dirty="0"/>
          </a:p>
          <a:p>
            <a:pPr algn="ctr"/>
            <a:r>
              <a:rPr lang="sv-SE" sz="2000" b="1" dirty="0" smtClean="0"/>
              <a:t>For reasonably </a:t>
            </a:r>
            <a:r>
              <a:rPr lang="sv-SE" sz="2000" b="1" dirty="0" err="1" smtClean="0"/>
              <a:t>high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preloads</a:t>
            </a:r>
            <a:r>
              <a:rPr lang="sv-SE" sz="2000" b="1" dirty="0" smtClean="0"/>
              <a:t>, the </a:t>
            </a:r>
            <a:r>
              <a:rPr lang="sv-SE" sz="2000" b="1" dirty="0" err="1" smtClean="0"/>
              <a:t>density</a:t>
            </a:r>
            <a:r>
              <a:rPr lang="sv-SE" sz="2000" b="1" dirty="0" smtClean="0"/>
              <a:t> is not so </a:t>
            </a:r>
            <a:r>
              <a:rPr lang="sv-SE" sz="2000" b="1" dirty="0" err="1" smtClean="0"/>
              <a:t>important</a:t>
            </a:r>
            <a:endParaRPr lang="sv-SE" sz="2000" b="1" dirty="0" smtClean="0"/>
          </a:p>
        </p:txBody>
      </p:sp>
      <p:sp>
        <p:nvSpPr>
          <p:cNvPr id="8" name="Oval 7"/>
          <p:cNvSpPr/>
          <p:nvPr/>
        </p:nvSpPr>
        <p:spPr>
          <a:xfrm>
            <a:off x="5868144" y="2564904"/>
            <a:ext cx="82498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92280" y="2564904"/>
            <a:ext cx="82498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813502" y="5229200"/>
            <a:ext cx="82498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37638" y="5229200"/>
            <a:ext cx="824983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3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1143000"/>
          </a:xfrm>
        </p:spPr>
        <p:txBody>
          <a:bodyPr>
            <a:normAutofit/>
          </a:bodyPr>
          <a:lstStyle/>
          <a:p>
            <a:r>
              <a:rPr lang="en-US" sz="3600" noProof="0" dirty="0" smtClean="0"/>
              <a:t>Which Material?</a:t>
            </a:r>
            <a:endParaRPr lang="en-US" sz="4000" noProof="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287153"/>
              </p:ext>
            </p:extLst>
          </p:nvPr>
        </p:nvGraphicFramePr>
        <p:xfrm>
          <a:off x="611560" y="1988840"/>
          <a:ext cx="792088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943"/>
                <a:gridCol w="2075561"/>
                <a:gridCol w="1584176"/>
                <a:gridCol w="1800200"/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Material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err="1" smtClean="0"/>
                        <a:t>Tensile</a:t>
                      </a:r>
                      <a:r>
                        <a:rPr lang="sv-SE" dirty="0" smtClean="0"/>
                        <a:t> </a:t>
                      </a:r>
                      <a:r>
                        <a:rPr lang="sv-SE" dirty="0" err="1" smtClean="0"/>
                        <a:t>strength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smtClean="0"/>
                        <a:t>(</a:t>
                      </a:r>
                      <a:r>
                        <a:rPr lang="sv-SE" dirty="0" err="1" smtClean="0"/>
                        <a:t>Mpa</a:t>
                      </a:r>
                      <a:r>
                        <a:rPr lang="sv-SE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err="1" smtClean="0"/>
                        <a:t>Density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smtClean="0"/>
                        <a:t>(kg/m</a:t>
                      </a:r>
                      <a:r>
                        <a:rPr lang="sv-SE" baseline="30000" dirty="0" smtClean="0"/>
                        <a:t>3</a:t>
                      </a:r>
                      <a:r>
                        <a:rPr lang="sv-SE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E-</a:t>
                      </a:r>
                      <a:r>
                        <a:rPr lang="sv-SE" dirty="0" err="1" smtClean="0"/>
                        <a:t>modulus</a:t>
                      </a:r>
                      <a:endParaRPr lang="sv-SE" dirty="0" smtClean="0"/>
                    </a:p>
                    <a:p>
                      <a:pPr algn="ctr"/>
                      <a:r>
                        <a:rPr lang="sv-SE" dirty="0" smtClean="0"/>
                        <a:t>(</a:t>
                      </a:r>
                      <a:r>
                        <a:rPr lang="sv-SE" dirty="0" err="1" smtClean="0"/>
                        <a:t>Gpa</a:t>
                      </a:r>
                      <a:r>
                        <a:rPr lang="sv-SE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err="1" smtClean="0"/>
                        <a:t>Polypropylene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930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Polyester (</a:t>
                      </a:r>
                      <a:r>
                        <a:rPr lang="sv-SE" dirty="0" err="1" smtClean="0"/>
                        <a:t>Dacron</a:t>
                      </a:r>
                      <a:r>
                        <a:rPr lang="sv-SE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910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Polyamid (Nylon)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err="1" smtClean="0"/>
                        <a:t>Aramid</a:t>
                      </a:r>
                      <a:r>
                        <a:rPr lang="sv-SE" dirty="0" smtClean="0"/>
                        <a:t> (</a:t>
                      </a:r>
                      <a:r>
                        <a:rPr lang="sv-SE" dirty="0" err="1" smtClean="0"/>
                        <a:t>Kevlar</a:t>
                      </a:r>
                      <a:r>
                        <a:rPr lang="sv-SE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3000-3500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1440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70-140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Steel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1500-2000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7800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210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Stainless </a:t>
                      </a:r>
                      <a:r>
                        <a:rPr lang="sv-SE" dirty="0" err="1" smtClean="0"/>
                        <a:t>steel</a:t>
                      </a:r>
                      <a:r>
                        <a:rPr lang="sv-SE" dirty="0" smtClean="0"/>
                        <a:t> (</a:t>
                      </a:r>
                      <a:r>
                        <a:rPr lang="sv-SE" dirty="0" err="1" smtClean="0"/>
                        <a:t>Inox</a:t>
                      </a:r>
                      <a:r>
                        <a:rPr lang="sv-SE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500-1000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smtClean="0"/>
                        <a:t>7850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200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75656" y="5301208"/>
            <a:ext cx="6408712" cy="707886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err="1" smtClean="0"/>
              <a:t>Conclusion</a:t>
            </a:r>
            <a:r>
              <a:rPr lang="sv-SE" sz="2000" b="1" dirty="0" smtClean="0"/>
              <a:t>:</a:t>
            </a:r>
          </a:p>
          <a:p>
            <a:pPr algn="ctr"/>
            <a:r>
              <a:rPr lang="sv-SE" sz="2000" b="1" dirty="0" err="1" smtClean="0"/>
              <a:t>Aramid</a:t>
            </a:r>
            <a:r>
              <a:rPr lang="sv-SE" sz="2000" b="1" dirty="0" smtClean="0"/>
              <a:t> (</a:t>
            </a:r>
            <a:r>
              <a:rPr lang="sv-SE" sz="2000" b="1" dirty="0" err="1" smtClean="0"/>
              <a:t>Kevlar</a:t>
            </a:r>
            <a:r>
              <a:rPr lang="sv-SE" sz="2000" b="1" dirty="0" smtClean="0"/>
              <a:t>) or </a:t>
            </a:r>
            <a:r>
              <a:rPr lang="sv-SE" sz="2000" b="1" dirty="0" err="1" smtClean="0"/>
              <a:t>galvanized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steel</a:t>
            </a:r>
            <a:endParaRPr lang="en-US" sz="2000" b="1" dirty="0"/>
          </a:p>
        </p:txBody>
      </p:sp>
      <p:sp>
        <p:nvSpPr>
          <p:cNvPr id="6" name="Oval 5"/>
          <p:cNvSpPr/>
          <p:nvPr/>
        </p:nvSpPr>
        <p:spPr>
          <a:xfrm>
            <a:off x="6948264" y="3717032"/>
            <a:ext cx="1348595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85544" y="3717032"/>
            <a:ext cx="1990511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2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sv-SE" sz="3600" dirty="0" err="1" smtClean="0"/>
              <a:t>Conclusions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19256" cy="5184576"/>
          </a:xfrm>
        </p:spPr>
        <p:txBody>
          <a:bodyPr>
            <a:normAutofit fontScale="85000" lnSpcReduction="10000"/>
          </a:bodyPr>
          <a:lstStyle/>
          <a:p>
            <a:r>
              <a:rPr lang="sv-SE" dirty="0" smtClean="0"/>
              <a:t>State-space simulation </a:t>
            </a:r>
            <a:r>
              <a:rPr lang="sv-SE" dirty="0" err="1" smtClean="0"/>
              <a:t>model</a:t>
            </a:r>
            <a:r>
              <a:rPr lang="sv-SE" dirty="0" smtClean="0"/>
              <a:t> ready</a:t>
            </a:r>
          </a:p>
          <a:p>
            <a:pPr lvl="2"/>
            <a:r>
              <a:rPr lang="sv-SE" dirty="0" err="1" smtClean="0"/>
              <a:t>Need</a:t>
            </a:r>
            <a:r>
              <a:rPr lang="sv-SE" dirty="0" smtClean="0"/>
              <a:t> a predesign</a:t>
            </a:r>
            <a:endParaRPr lang="en-US" dirty="0" smtClean="0"/>
          </a:p>
          <a:p>
            <a:r>
              <a:rPr lang="en-US" dirty="0" smtClean="0"/>
              <a:t>Kevlar or Steel</a:t>
            </a:r>
          </a:p>
          <a:p>
            <a:r>
              <a:rPr lang="en-US" dirty="0" smtClean="0"/>
              <a:t>Take the largest cable diameter feasible</a:t>
            </a:r>
          </a:p>
          <a:p>
            <a:pPr lvl="2"/>
            <a:r>
              <a:rPr lang="en-US" dirty="0" smtClean="0"/>
              <a:t>5-7 mm at L~180-200 m</a:t>
            </a:r>
          </a:p>
          <a:p>
            <a:pPr lvl="2"/>
            <a:r>
              <a:rPr lang="en-US" dirty="0" smtClean="0"/>
              <a:t>Reduces influence of wind on gondola significantly</a:t>
            </a:r>
          </a:p>
          <a:p>
            <a:r>
              <a:rPr lang="en-US" dirty="0" smtClean="0"/>
              <a:t>Use a reasonably high preload</a:t>
            </a:r>
          </a:p>
          <a:p>
            <a:pPr lvl="2"/>
            <a:r>
              <a:rPr lang="sv-SE" dirty="0" smtClean="0"/>
              <a:t>Axial </a:t>
            </a:r>
            <a:r>
              <a:rPr lang="sv-SE" dirty="0" err="1" smtClean="0"/>
              <a:t>elasticity</a:t>
            </a:r>
            <a:r>
              <a:rPr lang="sv-SE" dirty="0" smtClean="0"/>
              <a:t> </a:t>
            </a:r>
            <a:r>
              <a:rPr lang="sv-SE" dirty="0" err="1" smtClean="0"/>
              <a:t>should</a:t>
            </a:r>
            <a:r>
              <a:rPr lang="sv-SE" dirty="0" smtClean="0"/>
              <a:t> </a:t>
            </a:r>
            <a:r>
              <a:rPr lang="sv-SE" dirty="0" err="1" smtClean="0"/>
              <a:t>dominate</a:t>
            </a:r>
            <a:r>
              <a:rPr lang="sv-SE" dirty="0" smtClean="0"/>
              <a:t> over </a:t>
            </a:r>
            <a:r>
              <a:rPr lang="sv-SE" dirty="0" err="1" smtClean="0"/>
              <a:t>geometrical</a:t>
            </a:r>
            <a:r>
              <a:rPr lang="sv-SE" dirty="0" smtClean="0"/>
              <a:t> </a:t>
            </a:r>
            <a:r>
              <a:rPr lang="sv-SE" dirty="0" err="1" smtClean="0"/>
              <a:t>elasticity</a:t>
            </a:r>
            <a:endParaRPr lang="en-US" dirty="0" smtClean="0"/>
          </a:p>
          <a:p>
            <a:pPr lvl="2"/>
            <a:r>
              <a:rPr lang="en-US" dirty="0" smtClean="0"/>
              <a:t>Reduces </a:t>
            </a:r>
            <a:r>
              <a:rPr lang="en-US" dirty="0"/>
              <a:t>influence of cable dynamics and wind on </a:t>
            </a:r>
            <a:r>
              <a:rPr lang="en-US" dirty="0" smtClean="0"/>
              <a:t>cable</a:t>
            </a:r>
            <a:endParaRPr lang="sv-SE" dirty="0"/>
          </a:p>
          <a:p>
            <a:r>
              <a:rPr lang="sv-SE" dirty="0" err="1" smtClean="0"/>
              <a:t>Wind</a:t>
            </a:r>
            <a:r>
              <a:rPr lang="sv-SE" dirty="0" smtClean="0"/>
              <a:t> </a:t>
            </a:r>
            <a:r>
              <a:rPr lang="sv-SE" dirty="0" err="1" smtClean="0"/>
              <a:t>load</a:t>
            </a:r>
            <a:r>
              <a:rPr lang="sv-SE" dirty="0" smtClean="0"/>
              <a:t> on </a:t>
            </a:r>
            <a:r>
              <a:rPr lang="sv-SE" dirty="0" err="1" smtClean="0"/>
              <a:t>gondola</a:t>
            </a:r>
            <a:r>
              <a:rPr lang="sv-SE" dirty="0" smtClean="0"/>
              <a:t> </a:t>
            </a:r>
            <a:r>
              <a:rPr lang="sv-SE" dirty="0" err="1" smtClean="0"/>
              <a:t>dominates</a:t>
            </a:r>
            <a:r>
              <a:rPr lang="sv-SE" dirty="0" smtClean="0"/>
              <a:t> over </a:t>
            </a:r>
            <a:r>
              <a:rPr lang="sv-SE" dirty="0" err="1" smtClean="0"/>
              <a:t>wind</a:t>
            </a:r>
            <a:r>
              <a:rPr lang="sv-SE" dirty="0" smtClean="0"/>
              <a:t> </a:t>
            </a:r>
            <a:r>
              <a:rPr lang="sv-SE" dirty="0" err="1" smtClean="0"/>
              <a:t>load</a:t>
            </a:r>
            <a:r>
              <a:rPr lang="sv-SE" dirty="0" smtClean="0"/>
              <a:t> on </a:t>
            </a:r>
            <a:r>
              <a:rPr lang="sv-SE" dirty="0" err="1" smtClean="0"/>
              <a:t>cable</a:t>
            </a:r>
            <a:endParaRPr lang="sv-SE" dirty="0" smtClean="0"/>
          </a:p>
          <a:p>
            <a:r>
              <a:rPr lang="sv-SE" dirty="0" err="1" smtClean="0"/>
              <a:t>Reaction</a:t>
            </a:r>
            <a:r>
              <a:rPr lang="sv-SE" dirty="0" smtClean="0"/>
              <a:t> </a:t>
            </a:r>
            <a:r>
              <a:rPr lang="sv-SE" dirty="0" err="1" smtClean="0"/>
              <a:t>wheels</a:t>
            </a:r>
            <a:r>
              <a:rPr lang="sv-SE" dirty="0" smtClean="0"/>
              <a:t> and </a:t>
            </a:r>
            <a:r>
              <a:rPr lang="sv-SE" dirty="0" err="1" smtClean="0"/>
              <a:t>masses</a:t>
            </a:r>
            <a:r>
              <a:rPr lang="sv-SE" dirty="0" smtClean="0"/>
              <a:t> </a:t>
            </a:r>
            <a:r>
              <a:rPr lang="sv-SE" dirty="0" err="1" smtClean="0"/>
              <a:t>seem</a:t>
            </a:r>
            <a:r>
              <a:rPr lang="sv-SE" dirty="0" smtClean="0"/>
              <a:t> </a:t>
            </a:r>
            <a:r>
              <a:rPr lang="sv-SE" dirty="0" err="1" smtClean="0"/>
              <a:t>necessary</a:t>
            </a:r>
            <a:endParaRPr lang="sv-SE" dirty="0" smtClean="0"/>
          </a:p>
          <a:p>
            <a:pPr lvl="2"/>
            <a:r>
              <a:rPr lang="sv-SE" dirty="0" err="1" smtClean="0"/>
              <a:t>Detailed</a:t>
            </a:r>
            <a:r>
              <a:rPr lang="sv-SE" dirty="0" smtClean="0"/>
              <a:t> </a:t>
            </a:r>
            <a:r>
              <a:rPr lang="sv-SE" dirty="0" err="1" smtClean="0"/>
              <a:t>study</a:t>
            </a:r>
            <a:r>
              <a:rPr lang="sv-SE" dirty="0" smtClean="0"/>
              <a:t> </a:t>
            </a:r>
            <a:r>
              <a:rPr lang="sv-SE" dirty="0" err="1" smtClean="0"/>
              <a:t>advisable</a:t>
            </a:r>
            <a:r>
              <a:rPr lang="sv-SE" dirty="0" smtClean="0"/>
              <a:t> </a:t>
            </a:r>
            <a:r>
              <a:rPr lang="sv-SE" dirty="0" err="1" smtClean="0"/>
              <a:t>once</a:t>
            </a:r>
            <a:r>
              <a:rPr lang="sv-SE" dirty="0" smtClean="0"/>
              <a:t> the </a:t>
            </a:r>
            <a:r>
              <a:rPr lang="sv-SE" dirty="0" err="1" smtClean="0"/>
              <a:t>geometry</a:t>
            </a:r>
            <a:r>
              <a:rPr lang="sv-SE" dirty="0" smtClean="0"/>
              <a:t> is chosen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5517232"/>
            <a:ext cx="820891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3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458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 dirty="0" smtClean="0"/>
              <a:t>Cable Modeling Challenge</a:t>
            </a:r>
            <a:endParaRPr lang="en-US" sz="3600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5815195" cy="2168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9672" y="5229200"/>
            <a:ext cx="6155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err="1" smtClean="0">
                <a:solidFill>
                  <a:schemeClr val="accent3">
                    <a:lumMod val="75000"/>
                  </a:schemeClr>
                </a:solidFill>
              </a:rPr>
              <a:t>Load</a:t>
            </a:r>
            <a:r>
              <a:rPr lang="sv-SE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v-SE" sz="2400" dirty="0" err="1" smtClean="0">
                <a:solidFill>
                  <a:schemeClr val="accent3">
                    <a:lumMod val="75000"/>
                  </a:schemeClr>
                </a:solidFill>
              </a:rPr>
              <a:t>carried</a:t>
            </a:r>
            <a:r>
              <a:rPr lang="sv-SE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v-SE" sz="2400" dirty="0" err="1" smtClean="0">
                <a:solidFill>
                  <a:schemeClr val="accent3">
                    <a:lumMod val="75000"/>
                  </a:schemeClr>
                </a:solidFill>
              </a:rPr>
              <a:t>through</a:t>
            </a:r>
            <a:r>
              <a:rPr lang="sv-SE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v-SE" sz="2400" dirty="0" err="1" smtClean="0">
                <a:solidFill>
                  <a:schemeClr val="accent3">
                    <a:lumMod val="75000"/>
                  </a:schemeClr>
                </a:solidFill>
              </a:rPr>
              <a:t>change</a:t>
            </a:r>
            <a:r>
              <a:rPr lang="sv-SE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v-SE" sz="2400" dirty="0" err="1" smtClean="0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sv-SE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v-SE" sz="2400" dirty="0" err="1" smtClean="0">
                <a:solidFill>
                  <a:schemeClr val="accent3">
                    <a:lumMod val="75000"/>
                  </a:schemeClr>
                </a:solidFill>
              </a:rPr>
              <a:t>geometry</a:t>
            </a:r>
            <a:endParaRPr lang="sv-SE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sv-SE" sz="2400" dirty="0" err="1" smtClean="0">
                <a:solidFill>
                  <a:schemeClr val="accent3">
                    <a:lumMod val="75000"/>
                  </a:schemeClr>
                </a:solidFill>
              </a:rPr>
              <a:t>Usual</a:t>
            </a:r>
            <a:r>
              <a:rPr lang="sv-SE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v-SE" sz="2400" dirty="0" err="1" smtClean="0">
                <a:solidFill>
                  <a:schemeClr val="accent3">
                    <a:lumMod val="75000"/>
                  </a:schemeClr>
                </a:solidFill>
              </a:rPr>
              <a:t>finite</a:t>
            </a:r>
            <a:r>
              <a:rPr lang="sv-SE" sz="2400" dirty="0" smtClean="0">
                <a:solidFill>
                  <a:schemeClr val="accent3">
                    <a:lumMod val="75000"/>
                  </a:schemeClr>
                </a:solidFill>
              </a:rPr>
              <a:t> element </a:t>
            </a:r>
            <a:r>
              <a:rPr lang="sv-SE" sz="2400" dirty="0" err="1" smtClean="0">
                <a:solidFill>
                  <a:schemeClr val="accent3">
                    <a:lumMod val="75000"/>
                  </a:schemeClr>
                </a:solidFill>
              </a:rPr>
              <a:t>methods</a:t>
            </a:r>
            <a:r>
              <a:rPr lang="sv-SE" sz="2400" dirty="0" smtClean="0">
                <a:solidFill>
                  <a:schemeClr val="accent3">
                    <a:lumMod val="75000"/>
                  </a:schemeClr>
                </a:solidFill>
              </a:rPr>
              <a:t> break down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188640"/>
            <a:ext cx="8229600" cy="796950"/>
          </a:xfrm>
        </p:spPr>
        <p:txBody>
          <a:bodyPr/>
          <a:lstStyle/>
          <a:p>
            <a:r>
              <a:rPr lang="en-US" noProof="0" dirty="0" smtClean="0"/>
              <a:t>Integrated Modeling</a:t>
            </a:r>
            <a:endParaRPr lang="en-US" noProof="0" dirty="0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750962" y="2138564"/>
            <a:ext cx="2052954" cy="1660759"/>
            <a:chOff x="4063" y="1932"/>
            <a:chExt cx="1366" cy="1275"/>
          </a:xfrm>
        </p:grpSpPr>
        <p:sp>
          <p:nvSpPr>
            <p:cNvPr id="5" name="AutoShape 15"/>
            <p:cNvSpPr>
              <a:spLocks noChangeArrowheads="1"/>
            </p:cNvSpPr>
            <p:nvPr/>
          </p:nvSpPr>
          <p:spPr bwMode="auto">
            <a:xfrm>
              <a:off x="4063" y="1932"/>
              <a:ext cx="1366" cy="728"/>
            </a:xfrm>
            <a:prstGeom prst="cloudCallout">
              <a:avLst>
                <a:gd name="adj1" fmla="val 588"/>
                <a:gd name="adj2" fmla="val 115935"/>
              </a:avLst>
            </a:prstGeom>
            <a:solidFill>
              <a:schemeClr val="tx1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da-DK">
                  <a:solidFill>
                    <a:schemeClr val="bg1"/>
                  </a:solidFill>
                </a:rPr>
                <a:t>Telescope</a:t>
              </a:r>
            </a:p>
            <a:p>
              <a:r>
                <a:rPr lang="da-DK">
                  <a:solidFill>
                    <a:schemeClr val="bg1"/>
                  </a:solidFill>
                </a:rPr>
                <a:t>Optics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16"/>
            <p:cNvSpPr>
              <a:spLocks noChangeArrowheads="1"/>
            </p:cNvSpPr>
            <p:nvPr/>
          </p:nvSpPr>
          <p:spPr bwMode="auto">
            <a:xfrm>
              <a:off x="4609" y="2706"/>
              <a:ext cx="319" cy="5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6752812" y="3439184"/>
            <a:ext cx="2368794" cy="1738852"/>
            <a:chOff x="4063" y="1932"/>
            <a:chExt cx="1366" cy="1275"/>
          </a:xfrm>
        </p:grpSpPr>
        <p:sp>
          <p:nvSpPr>
            <p:cNvPr id="8" name="AutoShape 45"/>
            <p:cNvSpPr>
              <a:spLocks noChangeArrowheads="1"/>
            </p:cNvSpPr>
            <p:nvPr/>
          </p:nvSpPr>
          <p:spPr bwMode="auto">
            <a:xfrm>
              <a:off x="4063" y="1932"/>
              <a:ext cx="1366" cy="728"/>
            </a:xfrm>
            <a:prstGeom prst="cloudCallout">
              <a:avLst>
                <a:gd name="adj1" fmla="val 588"/>
                <a:gd name="adj2" fmla="val 115935"/>
              </a:avLst>
            </a:prstGeom>
            <a:solidFill>
              <a:schemeClr val="tx1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da-DK">
                  <a:solidFill>
                    <a:schemeClr val="bg1"/>
                  </a:solidFill>
                </a:rPr>
                <a:t>Deformable</a:t>
              </a:r>
            </a:p>
            <a:p>
              <a:r>
                <a:rPr lang="da-DK">
                  <a:solidFill>
                    <a:schemeClr val="bg1"/>
                  </a:solidFill>
                </a:rPr>
                <a:t>Mirrors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46"/>
            <p:cNvSpPr>
              <a:spLocks noChangeArrowheads="1"/>
            </p:cNvSpPr>
            <p:nvPr/>
          </p:nvSpPr>
          <p:spPr bwMode="auto">
            <a:xfrm>
              <a:off x="4609" y="2706"/>
              <a:ext cx="319" cy="5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4520714" y="1193662"/>
            <a:ext cx="3711980" cy="789598"/>
            <a:chOff x="3153" y="931"/>
            <a:chExt cx="2230" cy="637"/>
          </a:xfrm>
        </p:grpSpPr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4154" y="931"/>
              <a:ext cx="1229" cy="637"/>
            </a:xfrm>
            <a:prstGeom prst="cloudCallout">
              <a:avLst>
                <a:gd name="adj1" fmla="val -121847"/>
                <a:gd name="adj2" fmla="val -2278"/>
              </a:avLst>
            </a:prstGeom>
            <a:solidFill>
              <a:schemeClr val="tx1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da-DK">
                  <a:solidFill>
                    <a:schemeClr val="bg1"/>
                  </a:solidFill>
                </a:rPr>
                <a:t>Telescope</a:t>
              </a:r>
            </a:p>
            <a:p>
              <a:r>
                <a:rPr lang="da-DK">
                  <a:solidFill>
                    <a:schemeClr val="bg1"/>
                  </a:solidFill>
                </a:rPr>
                <a:t>Structure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3153" y="1022"/>
              <a:ext cx="910" cy="41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2922846" y="1126380"/>
            <a:ext cx="2212610" cy="1499369"/>
            <a:chOff x="4063" y="1932"/>
            <a:chExt cx="1366" cy="1275"/>
          </a:xfrm>
        </p:grpSpPr>
        <p:sp>
          <p:nvSpPr>
            <p:cNvPr id="14" name="AutoShape 24"/>
            <p:cNvSpPr>
              <a:spLocks noChangeArrowheads="1"/>
            </p:cNvSpPr>
            <p:nvPr/>
          </p:nvSpPr>
          <p:spPr bwMode="auto">
            <a:xfrm>
              <a:off x="4063" y="1932"/>
              <a:ext cx="1366" cy="728"/>
            </a:xfrm>
            <a:prstGeom prst="cloudCallout">
              <a:avLst>
                <a:gd name="adj1" fmla="val 588"/>
                <a:gd name="adj2" fmla="val 115935"/>
              </a:avLst>
            </a:prstGeom>
            <a:solidFill>
              <a:schemeClr val="tx1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da-DK">
                  <a:solidFill>
                    <a:schemeClr val="bg1"/>
                  </a:solidFill>
                </a:rPr>
                <a:t>Segmented Mirrors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Rectangle 25"/>
            <p:cNvSpPr>
              <a:spLocks noChangeArrowheads="1"/>
            </p:cNvSpPr>
            <p:nvPr/>
          </p:nvSpPr>
          <p:spPr bwMode="auto">
            <a:xfrm>
              <a:off x="4609" y="2706"/>
              <a:ext cx="319" cy="5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3001877" y="2432103"/>
            <a:ext cx="3238221" cy="2448622"/>
          </a:xfrm>
          <a:prstGeom prst="irregularSeal2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a-DK" sz="2400">
                <a:solidFill>
                  <a:schemeClr val="bg1"/>
                </a:solidFill>
              </a:rPr>
              <a:t>Integrated</a:t>
            </a:r>
            <a:br>
              <a:rPr lang="da-DK" sz="2400">
                <a:solidFill>
                  <a:schemeClr val="bg1"/>
                </a:solidFill>
              </a:rPr>
            </a:br>
            <a:r>
              <a:rPr lang="da-DK" sz="2400">
                <a:solidFill>
                  <a:schemeClr val="bg1"/>
                </a:solidFill>
              </a:rPr>
              <a:t>Model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>
            <a:off x="5662278" y="3574387"/>
            <a:ext cx="1027347" cy="15791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 flipV="1">
            <a:off x="5515956" y="1915049"/>
            <a:ext cx="709771" cy="63167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27"/>
          <p:cNvSpPr>
            <a:spLocks noChangeArrowheads="1"/>
          </p:cNvSpPr>
          <p:nvPr/>
        </p:nvSpPr>
        <p:spPr bwMode="auto">
          <a:xfrm>
            <a:off x="395536" y="1418091"/>
            <a:ext cx="2210875" cy="1127608"/>
          </a:xfrm>
          <a:prstGeom prst="cloudCallout">
            <a:avLst>
              <a:gd name="adj1" fmla="val 588"/>
              <a:gd name="adj2" fmla="val 115935"/>
            </a:avLst>
          </a:prstGeom>
          <a:solidFill>
            <a:schemeClr val="tx1"/>
          </a:solidFill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a-DK" dirty="0" err="1">
                <a:solidFill>
                  <a:schemeClr val="bg1"/>
                </a:solidFill>
              </a:rPr>
              <a:t>Segmented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Mirror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Control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4"/>
          <p:cNvSpPr>
            <a:spLocks noChangeArrowheads="1"/>
          </p:cNvSpPr>
          <p:nvPr/>
        </p:nvSpPr>
        <p:spPr bwMode="auto">
          <a:xfrm>
            <a:off x="1215061" y="2666557"/>
            <a:ext cx="571823" cy="71395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30"/>
          <p:cNvSpPr>
            <a:spLocks noChangeArrowheads="1"/>
          </p:cNvSpPr>
          <p:nvPr/>
        </p:nvSpPr>
        <p:spPr bwMode="auto">
          <a:xfrm>
            <a:off x="321119" y="2861790"/>
            <a:ext cx="1973127" cy="1037439"/>
          </a:xfrm>
          <a:prstGeom prst="cloudCallout">
            <a:avLst>
              <a:gd name="adj1" fmla="val 588"/>
              <a:gd name="adj2" fmla="val 115935"/>
            </a:avLst>
          </a:prstGeom>
          <a:solidFill>
            <a:schemeClr val="tx1"/>
          </a:solidFill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a-DK">
                <a:solidFill>
                  <a:schemeClr val="bg1"/>
                </a:solidFill>
              </a:rPr>
              <a:t>Segment</a:t>
            </a:r>
          </a:p>
          <a:p>
            <a:r>
              <a:rPr lang="da-DK">
                <a:solidFill>
                  <a:schemeClr val="bg1"/>
                </a:solidFill>
              </a:rPr>
              <a:t>Actuators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Rectangle 34"/>
          <p:cNvSpPr>
            <a:spLocks noChangeArrowheads="1"/>
          </p:cNvSpPr>
          <p:nvPr/>
        </p:nvSpPr>
        <p:spPr bwMode="auto">
          <a:xfrm>
            <a:off x="1046402" y="3949440"/>
            <a:ext cx="571823" cy="71395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" name="Group 32"/>
          <p:cNvGrpSpPr>
            <a:grpSpLocks/>
          </p:cNvGrpSpPr>
          <p:nvPr/>
        </p:nvGrpSpPr>
        <p:grpSpPr bwMode="auto">
          <a:xfrm>
            <a:off x="108003" y="4306416"/>
            <a:ext cx="2448622" cy="1816944"/>
            <a:chOff x="4063" y="1932"/>
            <a:chExt cx="1366" cy="1275"/>
          </a:xfrm>
        </p:grpSpPr>
        <p:sp>
          <p:nvSpPr>
            <p:cNvPr id="26" name="AutoShape 33"/>
            <p:cNvSpPr>
              <a:spLocks noChangeArrowheads="1"/>
            </p:cNvSpPr>
            <p:nvPr/>
          </p:nvSpPr>
          <p:spPr bwMode="auto">
            <a:xfrm>
              <a:off x="4063" y="1932"/>
              <a:ext cx="1366" cy="728"/>
            </a:xfrm>
            <a:prstGeom prst="cloudCallout">
              <a:avLst>
                <a:gd name="adj1" fmla="val 588"/>
                <a:gd name="adj2" fmla="val 115935"/>
              </a:avLst>
            </a:prstGeom>
            <a:solidFill>
              <a:schemeClr val="tx1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da-DK" dirty="0" err="1">
                  <a:solidFill>
                    <a:schemeClr val="bg1"/>
                  </a:solidFill>
                </a:rPr>
                <a:t>Servo</a:t>
              </a:r>
              <a:endParaRPr lang="da-DK" dirty="0">
                <a:solidFill>
                  <a:schemeClr val="bg1"/>
                </a:solidFill>
              </a:endParaRPr>
            </a:p>
            <a:p>
              <a:r>
                <a:rPr lang="da-DK" dirty="0" err="1">
                  <a:solidFill>
                    <a:schemeClr val="bg1"/>
                  </a:solidFill>
                </a:rPr>
                <a:t>Mechanisms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4609" y="2706"/>
              <a:ext cx="319" cy="5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41"/>
          <p:cNvGrpSpPr>
            <a:grpSpLocks/>
          </p:cNvGrpSpPr>
          <p:nvPr/>
        </p:nvGrpSpPr>
        <p:grpSpPr bwMode="auto">
          <a:xfrm>
            <a:off x="6321730" y="4737943"/>
            <a:ext cx="2762726" cy="1499369"/>
            <a:chOff x="4063" y="1932"/>
            <a:chExt cx="1366" cy="1275"/>
          </a:xfrm>
        </p:grpSpPr>
        <p:sp>
          <p:nvSpPr>
            <p:cNvPr id="29" name="AutoShape 42"/>
            <p:cNvSpPr>
              <a:spLocks noChangeArrowheads="1"/>
            </p:cNvSpPr>
            <p:nvPr/>
          </p:nvSpPr>
          <p:spPr bwMode="auto">
            <a:xfrm>
              <a:off x="4063" y="1932"/>
              <a:ext cx="1366" cy="728"/>
            </a:xfrm>
            <a:prstGeom prst="cloudCallout">
              <a:avLst>
                <a:gd name="adj1" fmla="val 588"/>
                <a:gd name="adj2" fmla="val 115935"/>
              </a:avLst>
            </a:prstGeom>
            <a:solidFill>
              <a:schemeClr val="tx1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da-DK">
                  <a:solidFill>
                    <a:schemeClr val="bg1"/>
                  </a:solidFill>
                </a:rPr>
                <a:t>Reconstructor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43"/>
            <p:cNvSpPr>
              <a:spLocks noChangeArrowheads="1"/>
            </p:cNvSpPr>
            <p:nvPr/>
          </p:nvSpPr>
          <p:spPr bwMode="auto">
            <a:xfrm>
              <a:off x="4609" y="2706"/>
              <a:ext cx="319" cy="5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" name="Line 47"/>
          <p:cNvSpPr>
            <a:spLocks noChangeShapeType="1"/>
          </p:cNvSpPr>
          <p:nvPr/>
        </p:nvSpPr>
        <p:spPr bwMode="auto">
          <a:xfrm>
            <a:off x="5372419" y="4228036"/>
            <a:ext cx="867691" cy="63167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48"/>
          <p:cNvSpPr>
            <a:spLocks noChangeShapeType="1"/>
          </p:cNvSpPr>
          <p:nvPr/>
        </p:nvSpPr>
        <p:spPr bwMode="auto">
          <a:xfrm>
            <a:off x="4790870" y="4589791"/>
            <a:ext cx="236012" cy="86942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H="1">
            <a:off x="3264138" y="4868777"/>
            <a:ext cx="314104" cy="55185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50"/>
          <p:cNvSpPr>
            <a:spLocks noChangeShapeType="1"/>
          </p:cNvSpPr>
          <p:nvPr/>
        </p:nvSpPr>
        <p:spPr bwMode="auto">
          <a:xfrm flipH="1">
            <a:off x="2408762" y="4297167"/>
            <a:ext cx="631678" cy="23774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51"/>
          <p:cNvSpPr>
            <a:spLocks noChangeShapeType="1"/>
          </p:cNvSpPr>
          <p:nvPr/>
        </p:nvSpPr>
        <p:spPr bwMode="auto">
          <a:xfrm flipH="1" flipV="1">
            <a:off x="2192196" y="3285460"/>
            <a:ext cx="789599" cy="15791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52"/>
          <p:cNvSpPr>
            <a:spLocks noChangeShapeType="1"/>
          </p:cNvSpPr>
          <p:nvPr/>
        </p:nvSpPr>
        <p:spPr bwMode="auto">
          <a:xfrm flipH="1" flipV="1">
            <a:off x="2409687" y="2347979"/>
            <a:ext cx="789598" cy="55358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53"/>
          <p:cNvSpPr>
            <a:spLocks noChangeShapeType="1"/>
          </p:cNvSpPr>
          <p:nvPr/>
        </p:nvSpPr>
        <p:spPr bwMode="auto">
          <a:xfrm flipH="1" flipV="1">
            <a:off x="4043715" y="2076855"/>
            <a:ext cx="78093" cy="63168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54"/>
          <p:cNvSpPr>
            <a:spLocks noChangeShapeType="1"/>
          </p:cNvSpPr>
          <p:nvPr/>
        </p:nvSpPr>
        <p:spPr bwMode="auto">
          <a:xfrm flipV="1">
            <a:off x="5876787" y="2708536"/>
            <a:ext cx="789598" cy="31584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" name="Group 35"/>
          <p:cNvGrpSpPr>
            <a:grpSpLocks/>
          </p:cNvGrpSpPr>
          <p:nvPr/>
        </p:nvGrpSpPr>
        <p:grpSpPr bwMode="auto">
          <a:xfrm>
            <a:off x="2097509" y="5582228"/>
            <a:ext cx="1662112" cy="1663416"/>
            <a:chOff x="4063" y="1932"/>
            <a:chExt cx="1366" cy="1276"/>
          </a:xfrm>
        </p:grpSpPr>
        <p:sp>
          <p:nvSpPr>
            <p:cNvPr id="42" name="AutoShape 36"/>
            <p:cNvSpPr>
              <a:spLocks noChangeArrowheads="1"/>
            </p:cNvSpPr>
            <p:nvPr/>
          </p:nvSpPr>
          <p:spPr bwMode="auto">
            <a:xfrm>
              <a:off x="4063" y="1932"/>
              <a:ext cx="1366" cy="728"/>
            </a:xfrm>
            <a:prstGeom prst="cloudCallout">
              <a:avLst>
                <a:gd name="adj1" fmla="val 588"/>
                <a:gd name="adj2" fmla="val 115935"/>
              </a:avLst>
            </a:prstGeom>
            <a:solidFill>
              <a:schemeClr val="tx1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da-DK" dirty="0" err="1">
                  <a:solidFill>
                    <a:schemeClr val="bg1"/>
                  </a:solidFill>
                </a:rPr>
                <a:t>Lenslet</a:t>
              </a:r>
              <a:endParaRPr lang="da-DK" dirty="0">
                <a:solidFill>
                  <a:schemeClr val="bg1"/>
                </a:solidFill>
              </a:endParaRPr>
            </a:p>
            <a:p>
              <a:r>
                <a:rPr lang="da-DK" dirty="0">
                  <a:solidFill>
                    <a:schemeClr val="bg1"/>
                  </a:solidFill>
                </a:rPr>
                <a:t>Arrays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4609" y="2706"/>
              <a:ext cx="319" cy="5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" name="Group 38"/>
          <p:cNvGrpSpPr>
            <a:grpSpLocks/>
          </p:cNvGrpSpPr>
          <p:nvPr/>
        </p:nvGrpSpPr>
        <p:grpSpPr bwMode="auto">
          <a:xfrm>
            <a:off x="4572000" y="5524500"/>
            <a:ext cx="1733550" cy="1446213"/>
            <a:chOff x="4063" y="1932"/>
            <a:chExt cx="1366" cy="1275"/>
          </a:xfrm>
        </p:grpSpPr>
        <p:sp>
          <p:nvSpPr>
            <p:cNvPr id="45" name="AutoShape 39"/>
            <p:cNvSpPr>
              <a:spLocks noChangeArrowheads="1"/>
            </p:cNvSpPr>
            <p:nvPr/>
          </p:nvSpPr>
          <p:spPr bwMode="auto">
            <a:xfrm>
              <a:off x="4063" y="1932"/>
              <a:ext cx="1366" cy="728"/>
            </a:xfrm>
            <a:prstGeom prst="cloudCallout">
              <a:avLst>
                <a:gd name="adj1" fmla="val 588"/>
                <a:gd name="adj2" fmla="val 115935"/>
              </a:avLst>
            </a:prstGeom>
            <a:solidFill>
              <a:schemeClr val="tx1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da-DK">
                  <a:solidFill>
                    <a:schemeClr val="bg1"/>
                  </a:solidFill>
                </a:rPr>
                <a:t>CCD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Rectangle 40"/>
            <p:cNvSpPr>
              <a:spLocks noChangeArrowheads="1"/>
            </p:cNvSpPr>
            <p:nvPr/>
          </p:nvSpPr>
          <p:spPr bwMode="auto">
            <a:xfrm>
              <a:off x="4609" y="2706"/>
              <a:ext cx="319" cy="5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" name="Line 48"/>
          <p:cNvSpPr>
            <a:spLocks noChangeShapeType="1"/>
          </p:cNvSpPr>
          <p:nvPr/>
        </p:nvSpPr>
        <p:spPr bwMode="auto">
          <a:xfrm>
            <a:off x="4789488" y="4584700"/>
            <a:ext cx="215900" cy="7953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58683" y="2227449"/>
            <a:ext cx="7724607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txBody>
          <a:bodyPr wrap="square" numCol="1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tabLst>
                <a:tab pos="1440000" algn="l"/>
                <a:tab pos="2160000" algn="l"/>
              </a:tabLst>
            </a:pPr>
            <a:r>
              <a:rPr lang="sv-SE" sz="2400" dirty="0" err="1" smtClean="0"/>
              <a:t>Established</a:t>
            </a:r>
            <a:r>
              <a:rPr lang="sv-SE" sz="2400" dirty="0" smtClean="0"/>
              <a:t> software </a:t>
            </a:r>
            <a:r>
              <a:rPr lang="sv-SE" sz="2400" dirty="0" err="1" smtClean="0"/>
              <a:t>infrastructure</a:t>
            </a:r>
            <a:endParaRPr lang="sv-SE" sz="2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tabLst>
                <a:tab pos="1440000" algn="l"/>
                <a:tab pos="2160000" algn="l"/>
              </a:tabLst>
            </a:pPr>
            <a:r>
              <a:rPr lang="sv-SE" sz="2400" dirty="0" smtClean="0"/>
              <a:t>Modelled	Euro50</a:t>
            </a:r>
          </a:p>
          <a:p>
            <a:pPr>
              <a:lnSpc>
                <a:spcPct val="150000"/>
              </a:lnSpc>
              <a:tabLst>
                <a:tab pos="1440000" algn="l"/>
                <a:tab pos="2160000" algn="l"/>
              </a:tabLst>
            </a:pPr>
            <a:r>
              <a:rPr lang="sv-SE" sz="2400" dirty="0"/>
              <a:t>	</a:t>
            </a:r>
            <a:r>
              <a:rPr lang="sv-SE" sz="2400" dirty="0" smtClean="0"/>
              <a:t>	</a:t>
            </a:r>
            <a:r>
              <a:rPr lang="sv-SE" sz="2400" dirty="0" err="1" smtClean="0"/>
              <a:t>European</a:t>
            </a:r>
            <a:r>
              <a:rPr lang="sv-SE" sz="2400" dirty="0" smtClean="0"/>
              <a:t> ELT (E-ELT)</a:t>
            </a:r>
          </a:p>
          <a:p>
            <a:pPr>
              <a:lnSpc>
                <a:spcPct val="150000"/>
              </a:lnSpc>
              <a:tabLst>
                <a:tab pos="1440000" algn="l"/>
                <a:tab pos="2160000" algn="l"/>
              </a:tabLst>
            </a:pPr>
            <a:r>
              <a:rPr lang="sv-SE" sz="2400" dirty="0" smtClean="0"/>
              <a:t>		</a:t>
            </a:r>
            <a:r>
              <a:rPr lang="sv-SE" sz="2400" dirty="0" err="1" smtClean="0"/>
              <a:t>Thirty</a:t>
            </a:r>
            <a:r>
              <a:rPr lang="sv-SE" sz="2400" dirty="0" smtClean="0"/>
              <a:t> Meter </a:t>
            </a:r>
            <a:r>
              <a:rPr lang="sv-SE" sz="2400" dirty="0" err="1" smtClean="0"/>
              <a:t>Telescope</a:t>
            </a:r>
            <a:r>
              <a:rPr lang="sv-SE" sz="2400" dirty="0" smtClean="0"/>
              <a:t> (TMT)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tabLst>
                <a:tab pos="1440000" algn="l"/>
                <a:tab pos="2160000" algn="l"/>
              </a:tabLst>
            </a:pPr>
            <a:r>
              <a:rPr lang="sv-SE" sz="2400" dirty="0" err="1" smtClean="0"/>
              <a:t>Wrote</a:t>
            </a:r>
            <a:r>
              <a:rPr lang="sv-SE" sz="2400" dirty="0" smtClean="0"/>
              <a:t> Springer text </a:t>
            </a:r>
            <a:r>
              <a:rPr lang="sv-SE" sz="2400" dirty="0" err="1" smtClean="0"/>
              <a:t>book</a:t>
            </a:r>
            <a:r>
              <a:rPr lang="sv-SE" sz="2400" dirty="0" smtClean="0"/>
              <a:t> on </a:t>
            </a:r>
            <a:r>
              <a:rPr lang="sv-SE" sz="2400" dirty="0" err="1" smtClean="0"/>
              <a:t>integrated</a:t>
            </a:r>
            <a:r>
              <a:rPr lang="sv-SE" sz="2400" dirty="0" smtClean="0"/>
              <a:t> </a:t>
            </a:r>
            <a:r>
              <a:rPr lang="sv-SE" sz="2400" dirty="0" err="1" smtClean="0"/>
              <a:t>modeling</a:t>
            </a:r>
            <a:endParaRPr lang="sv-SE" sz="24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tabLst>
                <a:tab pos="1440000" algn="l"/>
                <a:tab pos="2160000" algn="l"/>
              </a:tabLst>
            </a:pPr>
            <a:r>
              <a:rPr lang="sv-SE" sz="2400" dirty="0" err="1" smtClean="0"/>
              <a:t>Used</a:t>
            </a:r>
            <a:r>
              <a:rPr lang="sv-SE" sz="2400" dirty="0" smtClean="0"/>
              <a:t> </a:t>
            </a:r>
            <a:r>
              <a:rPr lang="sv-SE" sz="2400" dirty="0" err="1" smtClean="0"/>
              <a:t>framework</a:t>
            </a:r>
            <a:r>
              <a:rPr lang="sv-SE" sz="2400" dirty="0" smtClean="0"/>
              <a:t> for </a:t>
            </a:r>
            <a:r>
              <a:rPr lang="sv-SE" sz="2400" dirty="0" err="1" smtClean="0"/>
              <a:t>Ubaye</a:t>
            </a:r>
            <a:r>
              <a:rPr lang="sv-SE" sz="2400" dirty="0" smtClean="0"/>
              <a:t> </a:t>
            </a:r>
            <a:r>
              <a:rPr lang="sv-SE" sz="2400" dirty="0" err="1" smtClean="0"/>
              <a:t>Carlina</a:t>
            </a:r>
            <a:r>
              <a:rPr lang="sv-SE" sz="2400" dirty="0" smtClean="0"/>
              <a:t> simulation 2011</a:t>
            </a:r>
          </a:p>
        </p:txBody>
      </p:sp>
    </p:spTree>
    <p:extLst>
      <p:ext uri="{BB962C8B-B14F-4D97-AF65-F5344CB8AC3E}">
        <p14:creationId xmlns:p14="http://schemas.microsoft.com/office/powerpoint/2010/main" val="108127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 dirty="0" err="1"/>
              <a:t>Carlina</a:t>
            </a:r>
            <a:r>
              <a:rPr lang="en-US" sz="3600" noProof="0" dirty="0"/>
              <a:t> Study </a:t>
            </a:r>
            <a:r>
              <a:rPr lang="en-US" sz="3600" noProof="0" dirty="0" smtClean="0"/>
              <a:t>2011</a:t>
            </a:r>
            <a:endParaRPr lang="en-US" sz="3600" noProof="0" dirty="0"/>
          </a:p>
        </p:txBody>
      </p:sp>
      <p:sp>
        <p:nvSpPr>
          <p:cNvPr id="3" name="TextBox 2"/>
          <p:cNvSpPr txBox="1"/>
          <p:nvPr/>
        </p:nvSpPr>
        <p:spPr>
          <a:xfrm>
            <a:off x="1313384" y="1556792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Anita </a:t>
            </a:r>
            <a:r>
              <a:rPr lang="en-US" dirty="0" err="1">
                <a:hlinkClick r:id="rId2"/>
              </a:rPr>
              <a:t>Enmark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; </a:t>
            </a:r>
            <a:r>
              <a:rPr lang="en-US" dirty="0" err="1">
                <a:hlinkClick r:id="rId3"/>
              </a:rPr>
              <a:t>Torben</a:t>
            </a:r>
            <a:r>
              <a:rPr lang="en-US" dirty="0">
                <a:hlinkClick r:id="rId3"/>
              </a:rPr>
              <a:t> Andersen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; </a:t>
            </a:r>
            <a:r>
              <a:rPr lang="en-US" dirty="0" err="1">
                <a:hlinkClick r:id="rId4"/>
              </a:rPr>
              <a:t>Mette</a:t>
            </a:r>
            <a:r>
              <a:rPr lang="en-US" dirty="0">
                <a:hlinkClick r:id="rId4"/>
              </a:rPr>
              <a:t> Owner-Petersen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; </a:t>
            </a:r>
            <a:r>
              <a:rPr lang="en-US" dirty="0" err="1">
                <a:hlinkClick r:id="rId5"/>
              </a:rPr>
              <a:t>Rijuparna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Chakraborty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and Antoine </a:t>
            </a:r>
            <a:r>
              <a:rPr lang="en-US" dirty="0" smtClean="0">
                <a:hlinkClick r:id="rId6"/>
              </a:rPr>
              <a:t>Labeyrie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"Integrated model of the </a:t>
            </a:r>
            <a:r>
              <a:rPr lang="en-US" sz="2400" dirty="0" err="1"/>
              <a:t>Carlina</a:t>
            </a:r>
            <a:r>
              <a:rPr lang="en-US" sz="2400" dirty="0"/>
              <a:t> </a:t>
            </a:r>
            <a:r>
              <a:rPr lang="en-US" sz="2400" dirty="0" smtClean="0"/>
              <a:t>Telescope“</a:t>
            </a:r>
            <a:endParaRPr lang="en-US" dirty="0" smtClean="0"/>
          </a:p>
          <a:p>
            <a:r>
              <a:rPr lang="en-US" i="1" dirty="0" smtClean="0"/>
              <a:t>Proc</a:t>
            </a:r>
            <a:r>
              <a:rPr lang="en-US" i="1" dirty="0"/>
              <a:t>. SPIE</a:t>
            </a:r>
            <a:r>
              <a:rPr lang="en-US" dirty="0"/>
              <a:t> 8336, Integrated Modeling of Complex </a:t>
            </a:r>
            <a:r>
              <a:rPr lang="en-US" dirty="0" err="1"/>
              <a:t>Optomechanical</a:t>
            </a:r>
            <a:r>
              <a:rPr lang="en-US" dirty="0"/>
              <a:t> Systems, 83360J (November 10, 2011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7"/>
          <a:stretch/>
        </p:blipFill>
        <p:spPr>
          <a:xfrm>
            <a:off x="323528" y="3501008"/>
            <a:ext cx="8532440" cy="31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8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noProof="0" dirty="0" err="1" smtClean="0"/>
              <a:t>Carlina</a:t>
            </a:r>
            <a:r>
              <a:rPr lang="en-US" sz="3600" noProof="0" dirty="0" smtClean="0"/>
              <a:t> Study 2011</a:t>
            </a:r>
            <a:br>
              <a:rPr lang="en-US" sz="3600" noProof="0" dirty="0" smtClean="0"/>
            </a:br>
            <a:r>
              <a:rPr lang="en-US" sz="2000" noProof="0" dirty="0" smtClean="0"/>
              <a:t>Model Structure</a:t>
            </a:r>
            <a:endParaRPr lang="en-US" sz="3600" noProof="0" dirty="0"/>
          </a:p>
        </p:txBody>
      </p:sp>
      <p:sp>
        <p:nvSpPr>
          <p:cNvPr id="4" name="Rectangle 3"/>
          <p:cNvSpPr/>
          <p:nvPr/>
        </p:nvSpPr>
        <p:spPr>
          <a:xfrm>
            <a:off x="683568" y="5661248"/>
            <a:ext cx="34387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sv-SE" sz="2800" dirty="0" err="1" smtClean="0">
                <a:solidFill>
                  <a:schemeClr val="accent3">
                    <a:lumMod val="75000"/>
                  </a:schemeClr>
                </a:solidFill>
              </a:rPr>
              <a:t>Ubaye</a:t>
            </a:r>
            <a:r>
              <a:rPr lang="sv-SE" sz="28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v-SE" sz="2800" dirty="0" err="1" smtClean="0">
                <a:solidFill>
                  <a:schemeClr val="accent3">
                    <a:lumMod val="75000"/>
                  </a:schemeClr>
                </a:solidFill>
              </a:rPr>
              <a:t>Geometry</a:t>
            </a:r>
            <a:endParaRPr lang="en-US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Generic study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2040" y="2796357"/>
            <a:ext cx="1436260" cy="864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4905" y="2782665"/>
            <a:ext cx="1332656" cy="864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 smtClean="0">
                <a:solidFill>
                  <a:schemeClr val="accent3">
                    <a:lumMod val="75000"/>
                  </a:schemeClr>
                </a:solidFill>
              </a:rPr>
              <a:t>Cables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8563" y="2793347"/>
            <a:ext cx="1504975" cy="8534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Gondola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17647" y="4182064"/>
            <a:ext cx="1584176" cy="864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Winch</a:t>
            </a:r>
          </a:p>
          <a:p>
            <a:pPr algn="ct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Controller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stCxn id="6" idx="3"/>
            <a:endCxn id="7" idx="1"/>
          </p:cNvCxnSpPr>
          <p:nvPr/>
        </p:nvCxnSpPr>
        <p:spPr>
          <a:xfrm>
            <a:off x="2207561" y="3214713"/>
            <a:ext cx="581002" cy="534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0355" y="3914180"/>
            <a:ext cx="2182813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97"/>
          <p:cNvPicPr>
            <a:picLocks noChangeAspect="1" noChangeArrowheads="1"/>
          </p:cNvPicPr>
          <p:nvPr/>
        </p:nvPicPr>
        <p:blipFill rotWithShape="1">
          <a:blip r:embed="rId3" cstate="print"/>
          <a:srcRect l="22196" t="8398" r="17851" b="12783"/>
          <a:stretch/>
        </p:blipFill>
        <p:spPr bwMode="auto">
          <a:xfrm>
            <a:off x="7387157" y="2563399"/>
            <a:ext cx="1222048" cy="120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Arrow Connector 19"/>
          <p:cNvCxnSpPr/>
          <p:nvPr/>
        </p:nvCxnSpPr>
        <p:spPr>
          <a:xfrm>
            <a:off x="6372200" y="3212042"/>
            <a:ext cx="569534" cy="534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3"/>
          </p:cNvCxnSpPr>
          <p:nvPr/>
        </p:nvCxnSpPr>
        <p:spPr>
          <a:xfrm flipV="1">
            <a:off x="4293538" y="3219590"/>
            <a:ext cx="629181" cy="464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51376" y="3216918"/>
            <a:ext cx="323528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51376" y="3214248"/>
            <a:ext cx="0" cy="1399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8" idx="1"/>
          </p:cNvCxnSpPr>
          <p:nvPr/>
        </p:nvCxnSpPr>
        <p:spPr>
          <a:xfrm>
            <a:off x="551376" y="4614112"/>
            <a:ext cx="206627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67861" y="3216918"/>
            <a:ext cx="323528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1376" y="3214248"/>
            <a:ext cx="0" cy="139986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8" idx="3"/>
          </p:cNvCxnSpPr>
          <p:nvPr/>
        </p:nvCxnSpPr>
        <p:spPr>
          <a:xfrm flipH="1">
            <a:off x="4201823" y="4614112"/>
            <a:ext cx="2349889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551712" y="3214248"/>
            <a:ext cx="0" cy="139986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455368" y="2348880"/>
            <a:ext cx="0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97738" y="1929815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788024" y="1791315"/>
            <a:ext cx="2833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6 </a:t>
            </a:r>
            <a:r>
              <a:rPr lang="en-US" dirty="0" err="1" smtClean="0"/>
              <a:t>dof</a:t>
            </a:r>
            <a:r>
              <a:rPr lang="en-US" dirty="0" smtClean="0"/>
              <a:t> rigid-body motion</a:t>
            </a:r>
          </a:p>
          <a:p>
            <a:r>
              <a:rPr lang="en-US" dirty="0" smtClean="0"/>
              <a:t>of Gondola</a:t>
            </a:r>
            <a:endParaRPr lang="en-US" dirty="0"/>
          </a:p>
        </p:txBody>
      </p:sp>
      <p:sp>
        <p:nvSpPr>
          <p:cNvPr id="45" name="Freeform 44"/>
          <p:cNvSpPr/>
          <p:nvPr/>
        </p:nvSpPr>
        <p:spPr>
          <a:xfrm>
            <a:off x="4372194" y="2199415"/>
            <a:ext cx="431231" cy="880216"/>
          </a:xfrm>
          <a:custGeom>
            <a:avLst/>
            <a:gdLst>
              <a:gd name="connsiteX0" fmla="*/ 200494 w 431231"/>
              <a:gd name="connsiteY0" fmla="*/ 880216 h 880216"/>
              <a:gd name="connsiteX1" fmla="*/ 217586 w 431231"/>
              <a:gd name="connsiteY1" fmla="*/ 555476 h 880216"/>
              <a:gd name="connsiteX2" fmla="*/ 3941 w 431231"/>
              <a:gd name="connsiteY2" fmla="*/ 282011 h 880216"/>
              <a:gd name="connsiteX3" fmla="*/ 431231 w 431231"/>
              <a:gd name="connsiteY3" fmla="*/ 0 h 88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231" h="880216">
                <a:moveTo>
                  <a:pt x="200494" y="880216"/>
                </a:moveTo>
                <a:cubicBezTo>
                  <a:pt x="225419" y="767696"/>
                  <a:pt x="250345" y="655177"/>
                  <a:pt x="217586" y="555476"/>
                </a:cubicBezTo>
                <a:cubicBezTo>
                  <a:pt x="184827" y="455775"/>
                  <a:pt x="-31666" y="374590"/>
                  <a:pt x="3941" y="282011"/>
                </a:cubicBezTo>
                <a:cubicBezTo>
                  <a:pt x="39548" y="189432"/>
                  <a:pt x="354319" y="52699"/>
                  <a:pt x="431231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589008" y="2509788"/>
            <a:ext cx="73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PSFs</a:t>
            </a:r>
            <a:endParaRPr lang="sv-SE" dirty="0" smtClean="0"/>
          </a:p>
          <a:p>
            <a:r>
              <a:rPr lang="sv-SE" dirty="0" err="1" smtClean="0"/>
              <a:t>etc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144358" y="1794596"/>
            <a:ext cx="1091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Gondola</a:t>
            </a:r>
          </a:p>
          <a:p>
            <a:r>
              <a:rPr lang="en-US" dirty="0" smtClean="0"/>
              <a:t>forces</a:t>
            </a:r>
            <a:endParaRPr lang="en-US" dirty="0"/>
          </a:p>
        </p:txBody>
      </p:sp>
      <p:sp>
        <p:nvSpPr>
          <p:cNvPr id="48" name="Freeform 47"/>
          <p:cNvSpPr/>
          <p:nvPr/>
        </p:nvSpPr>
        <p:spPr>
          <a:xfrm>
            <a:off x="2236324" y="2173777"/>
            <a:ext cx="381323" cy="905854"/>
          </a:xfrm>
          <a:custGeom>
            <a:avLst/>
            <a:gdLst>
              <a:gd name="connsiteX0" fmla="*/ 239282 w 381323"/>
              <a:gd name="connsiteY0" fmla="*/ 905854 h 905854"/>
              <a:gd name="connsiteX1" fmla="*/ 222190 w 381323"/>
              <a:gd name="connsiteY1" fmla="*/ 461473 h 905854"/>
              <a:gd name="connsiteX2" fmla="*/ 376015 w 381323"/>
              <a:gd name="connsiteY2" fmla="*/ 119641 h 905854"/>
              <a:gd name="connsiteX3" fmla="*/ 0 w 381323"/>
              <a:gd name="connsiteY3" fmla="*/ 0 h 90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323" h="905854">
                <a:moveTo>
                  <a:pt x="239282" y="905854"/>
                </a:moveTo>
                <a:cubicBezTo>
                  <a:pt x="219341" y="749181"/>
                  <a:pt x="199401" y="592508"/>
                  <a:pt x="222190" y="461473"/>
                </a:cubicBezTo>
                <a:cubicBezTo>
                  <a:pt x="244979" y="330438"/>
                  <a:pt x="413047" y="196553"/>
                  <a:pt x="376015" y="119641"/>
                </a:cubicBezTo>
                <a:cubicBezTo>
                  <a:pt x="338983" y="42729"/>
                  <a:pt x="78336" y="29910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004048" y="2780928"/>
            <a:ext cx="1346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Optics</a:t>
            </a:r>
            <a:b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Model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2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noProof="0" dirty="0" smtClean="0"/>
              <a:t>Cable Suspension </a:t>
            </a:r>
            <a:r>
              <a:rPr lang="en-US" sz="4000" noProof="0" dirty="0" err="1" smtClean="0"/>
              <a:t>Submodel</a:t>
            </a:r>
            <a:r>
              <a:rPr lang="en-US" sz="4000" noProof="0" dirty="0" smtClean="0"/>
              <a:t> 2011</a:t>
            </a:r>
            <a:endParaRPr lang="en-US" noProof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79366"/>
            <a:ext cx="6207597" cy="413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91971" y="5960139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dirty="0"/>
              <a:t>Re: </a:t>
            </a:r>
            <a:r>
              <a:rPr lang="sv-SE" dirty="0" smtClean="0"/>
              <a:t>A. </a:t>
            </a:r>
            <a:r>
              <a:rPr lang="sv-SE" dirty="0"/>
              <a:t>Labeyrie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8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2807" y="4437112"/>
            <a:ext cx="7703607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50106"/>
          </a:xfrm>
        </p:spPr>
        <p:txBody>
          <a:bodyPr>
            <a:normAutofit/>
          </a:bodyPr>
          <a:lstStyle/>
          <a:p>
            <a:r>
              <a:rPr lang="en-US" sz="3600" noProof="0" dirty="0" smtClean="0"/>
              <a:t>Conclusions of Study</a:t>
            </a:r>
            <a:endParaRPr lang="en-US" sz="4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172" y="1700808"/>
            <a:ext cx="8229600" cy="4118050"/>
          </a:xfrm>
        </p:spPr>
        <p:txBody>
          <a:bodyPr>
            <a:spAutoFit/>
          </a:bodyPr>
          <a:lstStyle/>
          <a:p>
            <a:r>
              <a:rPr lang="en-US" sz="2400" noProof="0" dirty="0" err="1" smtClean="0"/>
              <a:t>Ubaye</a:t>
            </a:r>
            <a:r>
              <a:rPr lang="en-US" sz="2400" noProof="0" dirty="0" smtClean="0"/>
              <a:t> concept may fulfill tolerances for short exposures</a:t>
            </a:r>
          </a:p>
          <a:p>
            <a:r>
              <a:rPr lang="en-US" sz="2400" noProof="0" dirty="0" smtClean="0"/>
              <a:t>Difficult for long exposures:</a:t>
            </a:r>
          </a:p>
          <a:p>
            <a:pPr lvl="1"/>
            <a:r>
              <a:rPr lang="en-US" sz="1800" noProof="0" dirty="0" smtClean="0"/>
              <a:t>Two orders of magnitude in gondola position/tilt</a:t>
            </a:r>
            <a:endParaRPr lang="en-US" sz="2000" dirty="0"/>
          </a:p>
          <a:p>
            <a:r>
              <a:rPr lang="sv-SE" sz="2400" dirty="0" err="1" smtClean="0"/>
              <a:t>More</a:t>
            </a:r>
            <a:r>
              <a:rPr lang="sv-SE" sz="2400" dirty="0" smtClean="0"/>
              <a:t> </a:t>
            </a:r>
            <a:r>
              <a:rPr lang="sv-SE" sz="2400" dirty="0"/>
              <a:t>robust </a:t>
            </a:r>
            <a:r>
              <a:rPr lang="sv-SE" sz="2400" dirty="0" err="1"/>
              <a:t>cable</a:t>
            </a:r>
            <a:r>
              <a:rPr lang="sv-SE" sz="2400" dirty="0"/>
              <a:t> </a:t>
            </a:r>
            <a:r>
              <a:rPr lang="sv-SE" sz="2400" dirty="0" err="1"/>
              <a:t>models</a:t>
            </a:r>
            <a:r>
              <a:rPr lang="sv-SE" sz="2400" dirty="0"/>
              <a:t> and design parameter studies </a:t>
            </a:r>
            <a:r>
              <a:rPr lang="sv-SE" sz="2400" dirty="0" err="1"/>
              <a:t>would</a:t>
            </a:r>
            <a:r>
              <a:rPr lang="sv-SE" sz="2400" dirty="0"/>
              <a:t> be </a:t>
            </a:r>
            <a:r>
              <a:rPr lang="sv-SE" sz="2400" dirty="0" err="1" smtClean="0"/>
              <a:t>useful</a:t>
            </a:r>
            <a:r>
              <a:rPr lang="sv-SE" sz="2400" dirty="0" smtClean="0"/>
              <a:t/>
            </a:r>
            <a:br>
              <a:rPr lang="sv-SE" sz="2400" dirty="0" smtClean="0"/>
            </a:br>
            <a:endParaRPr lang="en-US" sz="2400" dirty="0"/>
          </a:p>
          <a:p>
            <a:pPr marL="457200" indent="-457200"/>
            <a:r>
              <a:rPr lang="sv-SE" sz="2400" dirty="0" err="1"/>
              <a:t>Gondola</a:t>
            </a:r>
            <a:r>
              <a:rPr lang="sv-SE" sz="2400" dirty="0"/>
              <a:t> position </a:t>
            </a:r>
            <a:r>
              <a:rPr lang="sv-SE" sz="2400" dirty="0" err="1"/>
              <a:t>control</a:t>
            </a:r>
            <a:r>
              <a:rPr lang="sv-SE" sz="2400" dirty="0"/>
              <a:t> approach </a:t>
            </a:r>
            <a:r>
              <a:rPr lang="sv-SE" sz="2400" dirty="0" err="1"/>
              <a:t>important</a:t>
            </a:r>
            <a:r>
              <a:rPr lang="sv-SE" sz="2400" dirty="0"/>
              <a:t> for </a:t>
            </a:r>
            <a:r>
              <a:rPr lang="sv-SE" sz="2400" dirty="0" err="1"/>
              <a:t>project</a:t>
            </a:r>
            <a:r>
              <a:rPr lang="sv-SE" sz="2400" dirty="0"/>
              <a:t> </a:t>
            </a:r>
            <a:r>
              <a:rPr lang="sv-SE" sz="2400" dirty="0" err="1" smtClean="0"/>
              <a:t>fundability</a:t>
            </a:r>
            <a:endParaRPr lang="sv-SE" sz="2400" dirty="0"/>
          </a:p>
          <a:p>
            <a:endParaRPr lang="en-US" sz="2800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772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604" y="188640"/>
            <a:ext cx="8229600" cy="850106"/>
          </a:xfrm>
        </p:spPr>
        <p:txBody>
          <a:bodyPr>
            <a:normAutofit/>
          </a:bodyPr>
          <a:lstStyle/>
          <a:p>
            <a:r>
              <a:rPr lang="en-US" sz="3600" noProof="0" dirty="0" smtClean="0"/>
              <a:t>Some Cable Applications</a:t>
            </a:r>
            <a:endParaRPr lang="en-US" sz="3600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628800"/>
            <a:ext cx="5040560" cy="2520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49517"/>
            <a:ext cx="3347864" cy="2225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58" y="4064606"/>
            <a:ext cx="3400946" cy="2554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4696"/>
            <a:ext cx="1512168" cy="3592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6718" r="8515" b="8515"/>
          <a:stretch/>
        </p:blipFill>
        <p:spPr>
          <a:xfrm>
            <a:off x="5004048" y="3711224"/>
            <a:ext cx="3851920" cy="29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5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527" y="60638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noProof="0" dirty="0" smtClean="0"/>
              <a:t>Two Approaches Possible</a:t>
            </a:r>
            <a:endParaRPr lang="en-US" sz="4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152170"/>
            <a:ext cx="7776864" cy="2908920"/>
          </a:xfrm>
        </p:spPr>
        <p:txBody>
          <a:bodyPr>
            <a:normAutofit/>
          </a:bodyPr>
          <a:lstStyle/>
          <a:p>
            <a:r>
              <a:rPr lang="en-US" sz="2800" noProof="0" dirty="0" smtClean="0"/>
              <a:t>Partial Differential Equations (PDE)</a:t>
            </a:r>
          </a:p>
          <a:p>
            <a:pPr lvl="2"/>
            <a:r>
              <a:rPr lang="en-US" sz="2000" noProof="0" dirty="0" smtClean="0"/>
              <a:t>Used for 2011 study</a:t>
            </a:r>
          </a:p>
          <a:p>
            <a:pPr lvl="2"/>
            <a:r>
              <a:rPr lang="en-US" sz="2000" noProof="0" dirty="0" smtClean="0"/>
              <a:t>Difficult to convert to first-order linear set of equations</a:t>
            </a:r>
          </a:p>
          <a:p>
            <a:r>
              <a:rPr lang="en-US" sz="2800" noProof="0" dirty="0" smtClean="0"/>
              <a:t>Non-linear finite element model</a:t>
            </a:r>
          </a:p>
          <a:p>
            <a:pPr lvl="2"/>
            <a:r>
              <a:rPr lang="en-US" sz="2000" noProof="0" dirty="0" smtClean="0"/>
              <a:t>Make your own FE environment</a:t>
            </a:r>
            <a:br>
              <a:rPr lang="en-US" sz="2000" noProof="0" dirty="0" smtClean="0"/>
            </a:br>
            <a:r>
              <a:rPr lang="en-US" sz="2000" noProof="0" dirty="0" smtClean="0"/>
              <a:t>(</a:t>
            </a:r>
            <a:r>
              <a:rPr lang="en-US" sz="2000" noProof="0" dirty="0" err="1" smtClean="0"/>
              <a:t>Matlab</a:t>
            </a:r>
            <a:r>
              <a:rPr lang="en-US" sz="2000" noProof="0" dirty="0" smtClean="0"/>
              <a:t>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272" y="3952370"/>
            <a:ext cx="1152128" cy="4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41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Custom 1">
      <a:majorFont>
        <a:latin typeface="Dotum"/>
        <a:ea typeface=""/>
        <a:cs typeface=""/>
      </a:majorFont>
      <a:minorFont>
        <a:latin typeface="Dot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21414</TotalTime>
  <Words>1163</Words>
  <Application>Microsoft Office PowerPoint</Application>
  <PresentationFormat>On-screen Show (4:3)</PresentationFormat>
  <Paragraphs>496</Paragraphs>
  <Slides>29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Modeling of Cable Suspension for the Carlina</vt:lpstr>
      <vt:lpstr>Outline</vt:lpstr>
      <vt:lpstr>Integrated Modeling</vt:lpstr>
      <vt:lpstr>Carlina Study 2011</vt:lpstr>
      <vt:lpstr>Carlina Study 2011 Model Structure</vt:lpstr>
      <vt:lpstr>Cable Suspension Submodel 2011</vt:lpstr>
      <vt:lpstr>Conclusions of Study</vt:lpstr>
      <vt:lpstr>Some Cable Applications</vt:lpstr>
      <vt:lpstr>Two Approaches Possible</vt:lpstr>
      <vt:lpstr>Non-Linear FE Model</vt:lpstr>
      <vt:lpstr>Modeling Approach</vt:lpstr>
      <vt:lpstr>Strawman Example Similar to one Ubaye Cable</vt:lpstr>
      <vt:lpstr>Three Types of Eigenmodes Fixed End Supports</vt:lpstr>
      <vt:lpstr>In-Plane Eigenmodes Strawman Example</vt:lpstr>
      <vt:lpstr>Eigenmode Summary Strawman Example</vt:lpstr>
      <vt:lpstr>Model of Ubaye 3 m/s Wind</vt:lpstr>
      <vt:lpstr>Wind Effects</vt:lpstr>
      <vt:lpstr>Winch on Ground or on Gondola?</vt:lpstr>
      <vt:lpstr>Position Step at Left Cable End Strawman Example</vt:lpstr>
      <vt:lpstr>Position Step at Left Cable End Thicker Cable</vt:lpstr>
      <vt:lpstr>Winch on Ground or Gondola? Strawman Example with 50 kg Gondola</vt:lpstr>
      <vt:lpstr>Which Cable Diameter? Strawman Example</vt:lpstr>
      <vt:lpstr>Is a Large Cable Preload Attractive? Strawman Example with cable diameter 5.4 mm</vt:lpstr>
      <vt:lpstr>Is a large E-Modulus Useful? Strawman Example, preload 1344 N</vt:lpstr>
      <vt:lpstr>Which Density?</vt:lpstr>
      <vt:lpstr>Which Material?</vt:lpstr>
      <vt:lpstr>Conclusions</vt:lpstr>
      <vt:lpstr>PowerPoint Presentation</vt:lpstr>
      <vt:lpstr>Cable Modeling Challenge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Torben Andersen</dc:creator>
  <cp:lastModifiedBy>Torben Andersen</cp:lastModifiedBy>
  <cp:revision>170</cp:revision>
  <dcterms:created xsi:type="dcterms:W3CDTF">2013-08-31T16:50:56Z</dcterms:created>
  <dcterms:modified xsi:type="dcterms:W3CDTF">2013-09-26T05:12:18Z</dcterms:modified>
</cp:coreProperties>
</file>